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275" r:id="rId3"/>
    <p:sldId id="629" r:id="rId4"/>
    <p:sldId id="352" r:id="rId5"/>
    <p:sldId id="521" r:id="rId6"/>
    <p:sldId id="571" r:id="rId7"/>
    <p:sldId id="595" r:id="rId8"/>
    <p:sldId id="596" r:id="rId9"/>
    <p:sldId id="356" r:id="rId10"/>
    <p:sldId id="355" r:id="rId11"/>
    <p:sldId id="577" r:id="rId12"/>
    <p:sldId id="520" r:id="rId13"/>
    <p:sldId id="526" r:id="rId14"/>
    <p:sldId id="519" r:id="rId15"/>
    <p:sldId id="358" r:id="rId16"/>
    <p:sldId id="360" r:id="rId17"/>
    <p:sldId id="478" r:id="rId18"/>
    <p:sldId id="475" r:id="rId19"/>
    <p:sldId id="529" r:id="rId20"/>
    <p:sldId id="628" r:id="rId21"/>
    <p:sldId id="257" r:id="rId22"/>
    <p:sldId id="630" r:id="rId23"/>
    <p:sldId id="269" r:id="rId24"/>
    <p:sldId id="430" r:id="rId25"/>
    <p:sldId id="542" r:id="rId26"/>
    <p:sldId id="611" r:id="rId27"/>
    <p:sldId id="572" r:id="rId28"/>
    <p:sldId id="609" r:id="rId29"/>
    <p:sldId id="598" r:id="rId30"/>
    <p:sldId id="627" r:id="rId31"/>
    <p:sldId id="597" r:id="rId32"/>
    <p:sldId id="599" r:id="rId33"/>
    <p:sldId id="605" r:id="rId34"/>
    <p:sldId id="600" r:id="rId35"/>
    <p:sldId id="603" r:id="rId36"/>
    <p:sldId id="601" r:id="rId37"/>
    <p:sldId id="602" r:id="rId38"/>
    <p:sldId id="617" r:id="rId39"/>
    <p:sldId id="618" r:id="rId40"/>
    <p:sldId id="606" r:id="rId41"/>
    <p:sldId id="607" r:id="rId42"/>
    <p:sldId id="608" r:id="rId43"/>
    <p:sldId id="612" r:id="rId44"/>
    <p:sldId id="613" r:id="rId45"/>
    <p:sldId id="614" r:id="rId46"/>
    <p:sldId id="615" r:id="rId47"/>
    <p:sldId id="616" r:id="rId48"/>
    <p:sldId id="620" r:id="rId49"/>
    <p:sldId id="623" r:id="rId50"/>
    <p:sldId id="621" r:id="rId51"/>
    <p:sldId id="622" r:id="rId52"/>
    <p:sldId id="467" r:id="rId53"/>
    <p:sldId id="531" r:id="rId54"/>
    <p:sldId id="547" r:id="rId55"/>
    <p:sldId id="468" r:id="rId56"/>
    <p:sldId id="532" r:id="rId57"/>
    <p:sldId id="479" r:id="rId58"/>
    <p:sldId id="631" r:id="rId59"/>
    <p:sldId id="335" r:id="rId60"/>
    <p:sldId id="533" r:id="rId61"/>
    <p:sldId id="535" r:id="rId62"/>
    <p:sldId id="548" r:id="rId63"/>
    <p:sldId id="624" r:id="rId64"/>
    <p:sldId id="625" r:id="rId65"/>
    <p:sldId id="626" r:id="rId66"/>
    <p:sldId id="442" r:id="rId67"/>
    <p:sldId id="552" r:id="rId68"/>
    <p:sldId id="553" r:id="rId69"/>
    <p:sldId id="575" r:id="rId70"/>
    <p:sldId id="576" r:id="rId71"/>
    <p:sldId id="449" r:id="rId72"/>
    <p:sldId id="508" r:id="rId73"/>
    <p:sldId id="450" r:id="rId74"/>
    <p:sldId id="509" r:id="rId75"/>
    <p:sldId id="510" r:id="rId76"/>
    <p:sldId id="452" r:id="rId77"/>
    <p:sldId id="556" r:id="rId78"/>
    <p:sldId id="558" r:id="rId79"/>
    <p:sldId id="559" r:id="rId80"/>
    <p:sldId id="590" r:id="rId81"/>
    <p:sldId id="459" r:id="rId82"/>
    <p:sldId id="525" r:id="rId83"/>
    <p:sldId id="462" r:id="rId84"/>
    <p:sldId id="463" r:id="rId85"/>
    <p:sldId id="524" r:id="rId86"/>
    <p:sldId id="473" r:id="rId87"/>
    <p:sldId id="561" r:id="rId88"/>
    <p:sldId id="560" r:id="rId89"/>
    <p:sldId id="579" r:id="rId90"/>
    <p:sldId id="578" r:id="rId91"/>
    <p:sldId id="485" r:id="rId92"/>
    <p:sldId id="528" r:id="rId9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3178" autoAdjust="0"/>
  </p:normalViewPr>
  <p:slideViewPr>
    <p:cSldViewPr>
      <p:cViewPr varScale="1">
        <p:scale>
          <a:sx n="69" d="100"/>
          <a:sy n="69" d="100"/>
        </p:scale>
        <p:origin x="16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32"/>
        <p:guide pos="22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5354330709123E-4"/>
                  <c:y val="-0.32264974089777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44737651036866E-3"/>
                  <c:y val="-0.21579819659639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030030030030038E-3"/>
                  <c:y val="-0.20835428837524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32361495353621E-3"/>
                  <c:y val="-0.17452438404876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265872171383987E-3"/>
                  <c:y val="-0.15277093387520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432098765432248E-3"/>
                  <c:y val="-0.12051282051282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185067526416313E-16"/>
                  <c:y val="-0.10042735042735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9444444444446201E-3"/>
                  <c:y val="-9.8290598290598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9444444444444137E-3"/>
                  <c:y val="-9.188034188034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1B4-44BB-86F9-F541EA10C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Malaria </c:v>
                </c:pt>
                <c:pt idx="1">
                  <c:v>Diarrhoea Diseases </c:v>
                </c:pt>
                <c:pt idx="2">
                  <c:v>Hypertension </c:v>
                </c:pt>
                <c:pt idx="3">
                  <c:v>Septicaemia/Sepsis </c:v>
                </c:pt>
                <c:pt idx="4">
                  <c:v>Anaemia </c:v>
                </c:pt>
                <c:pt idx="5">
                  <c:v>Gastritis </c:v>
                </c:pt>
                <c:pt idx="6">
                  <c:v>Pneumonia </c:v>
                </c:pt>
                <c:pt idx="7">
                  <c:v>Road Traffic Accident </c:v>
                </c:pt>
                <c:pt idx="8">
                  <c:v>Diabetes Mellitus </c:v>
                </c:pt>
                <c:pt idx="9">
                  <c:v>Acute Urinary Tract Infection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415</c:v>
                </c:pt>
                <c:pt idx="1">
                  <c:v>311</c:v>
                </c:pt>
                <c:pt idx="2">
                  <c:v>295</c:v>
                </c:pt>
                <c:pt idx="3">
                  <c:v>215</c:v>
                </c:pt>
                <c:pt idx="4">
                  <c:v>195</c:v>
                </c:pt>
                <c:pt idx="5">
                  <c:v>145</c:v>
                </c:pt>
                <c:pt idx="6">
                  <c:v>132</c:v>
                </c:pt>
                <c:pt idx="7">
                  <c:v>126</c:v>
                </c:pt>
                <c:pt idx="8">
                  <c:v>121</c:v>
                </c:pt>
                <c:pt idx="9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1B4-44BB-86F9-F541EA10C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4039384"/>
        <c:axId val="454037816"/>
      </c:barChart>
      <c:catAx>
        <c:axId val="454039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4037816"/>
        <c:crosses val="autoZero"/>
        <c:auto val="1"/>
        <c:lblAlgn val="ctr"/>
        <c:lblOffset val="100"/>
        <c:noMultiLvlLbl val="0"/>
      </c:catAx>
      <c:valAx>
        <c:axId val="454037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4039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r">
              <a:defRPr sz="1200"/>
            </a:lvl1pPr>
          </a:lstStyle>
          <a:p>
            <a:fld id="{094B21AC-E47F-4F1A-9C97-5851FF60125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42031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r">
              <a:defRPr sz="1200"/>
            </a:lvl1pPr>
          </a:lstStyle>
          <a:p>
            <a:fld id="{27759F85-5043-47BE-BEA0-3BBDBA54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r">
              <a:defRPr sz="1200"/>
            </a:lvl1pPr>
          </a:lstStyle>
          <a:p>
            <a:fld id="{96502623-C16F-40FF-8AED-55449D826E4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7" tIns="46744" rIns="93487" bIns="467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8" y="4421826"/>
            <a:ext cx="5642610" cy="4189095"/>
          </a:xfrm>
          <a:prstGeom prst="rect">
            <a:avLst/>
          </a:prstGeom>
        </p:spPr>
        <p:txBody>
          <a:bodyPr vert="horz" lIns="93487" tIns="46744" rIns="93487" bIns="467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1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r">
              <a:defRPr sz="1200"/>
            </a:lvl1pPr>
          </a:lstStyle>
          <a:p>
            <a:fld id="{CC4D22DE-62BF-40A4-92AF-31D7A408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9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41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452" name="Google Shape;4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795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 dirty="0"/>
          </a:p>
        </p:txBody>
      </p:sp>
      <p:sp>
        <p:nvSpPr>
          <p:cNvPr id="473" name="Google Shape;4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1816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 dirty="0"/>
          </a:p>
        </p:txBody>
      </p:sp>
      <p:sp>
        <p:nvSpPr>
          <p:cNvPr id="473" name="Google Shape;4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9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0796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265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95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705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6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74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2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4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452" name="Google Shape;4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154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A1FB1-D79F-4B36-BEB3-4C254D7CC416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4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9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22DE-62BF-40A4-92AF-31D7A408D9F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8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9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396" name="Google Shape;3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34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70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51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51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709640" y="4486126"/>
            <a:ext cx="5677110" cy="3670619"/>
          </a:xfrm>
          <a:prstGeom prst="rect">
            <a:avLst/>
          </a:prstGeom>
        </p:spPr>
        <p:txBody>
          <a:bodyPr spcFirstLastPara="1" wrap="square" lIns="93793" tIns="46884" rIns="93793" bIns="46884" anchor="t" anchorCtr="0">
            <a:noAutofit/>
          </a:bodyPr>
          <a:lstStyle/>
          <a:p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165225"/>
            <a:ext cx="4195763" cy="314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53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C1AA-BE46-4D39-AD31-92A6CE843EB4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2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A6F-EC05-4ABF-81DE-C007E46909C1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42E1-6F24-44A5-B697-18365E1B79B0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6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4"/>
          <p:cNvCxnSpPr/>
          <p:nvPr/>
        </p:nvCxnSpPr>
        <p:spPr>
          <a:xfrm>
            <a:off x="533399" y="534979"/>
            <a:ext cx="8074800" cy="0"/>
          </a:xfrm>
          <a:prstGeom prst="straightConnector1">
            <a:avLst/>
          </a:prstGeom>
          <a:noFill/>
          <a:ln w="12700" cap="flat" cmpd="sng">
            <a:solidFill>
              <a:srgbClr val="006CB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533399" y="605637"/>
            <a:ext cx="80688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8" name="Google Shape;78;p4"/>
          <p:cNvCxnSpPr/>
          <p:nvPr/>
        </p:nvCxnSpPr>
        <p:spPr>
          <a:xfrm>
            <a:off x="533399" y="534979"/>
            <a:ext cx="8074800" cy="0"/>
          </a:xfrm>
          <a:prstGeom prst="straightConnector1">
            <a:avLst/>
          </a:prstGeom>
          <a:noFill/>
          <a:ln w="12700" cap="flat" cmpd="sng">
            <a:solidFill>
              <a:srgbClr val="006CB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06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48" y="292100"/>
            <a:ext cx="8230306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6848" y="1905000"/>
            <a:ext cx="8230306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8C-70FD-419D-85D1-D4E3FC2A0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33399" y="534979"/>
            <a:ext cx="80748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3399" y="605637"/>
            <a:ext cx="8068705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952" y="6466512"/>
            <a:ext cx="407193" cy="181119"/>
          </a:xfrm>
        </p:spPr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399" y="534979"/>
            <a:ext cx="80748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74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33399" y="534979"/>
            <a:ext cx="80748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3399" y="605637"/>
            <a:ext cx="8068705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952" y="6466512"/>
            <a:ext cx="407193" cy="181119"/>
          </a:xfrm>
        </p:spPr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399" y="534979"/>
            <a:ext cx="80748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6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33399" y="534979"/>
            <a:ext cx="80748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3399" y="605637"/>
            <a:ext cx="8068705" cy="983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952" y="6466512"/>
            <a:ext cx="407193" cy="181119"/>
          </a:xfrm>
        </p:spPr>
        <p:txBody>
          <a:bodyPr/>
          <a:lstStyle/>
          <a:p>
            <a:fld id="{A964C0AA-13C5-42F8-8707-B9C6EA4D33F1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399" y="534979"/>
            <a:ext cx="8074800" cy="0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4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0D27-3427-4F55-8279-C1920D5EF11D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B687-BCC6-43E5-8A36-6DE2FE9938E7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CC90-3DEE-4136-B16E-D4A375CA88EA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6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5214-7150-4EDF-B0EE-8A2207D52528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1ADC-AD70-4935-A0BE-C64D75FE256E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19A6-A653-4618-B22A-E04B9F9EFBBD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F3C-3F92-452A-9961-9CDC7F88B92F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1F2D-2E59-403A-BFBC-91587756FC6E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2F84-B53F-4489-8555-D1B0CACB8EA0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D3C2-A472-4BA3-88D7-833F7D0C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7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6629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ASANTE AKIM CENTRAL MUNICIPAL ASSEMBLY</a:t>
            </a:r>
          </a:p>
          <a:p>
            <a:pPr marL="0" indent="0" algn="ctr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BUDGET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4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OCTOBER, 2021</a:t>
            </a:r>
          </a:p>
          <a:p>
            <a:pPr marL="0" indent="0" algn="ctr">
              <a:buNone/>
            </a:pPr>
            <a:r>
              <a:rPr lang="en-US" sz="2600" b="1" dirty="0">
                <a:latin typeface="Algerian" panose="04020705040A02060702" pitchFamily="82" charset="0"/>
                <a:cs typeface="Times New Roman" pitchFamily="18" charset="0"/>
              </a:rPr>
              <a:t>PRESENTATION  BY</a:t>
            </a:r>
            <a:r>
              <a:rPr lang="it-IT" sz="4800" b="1" dirty="0">
                <a:latin typeface="Algerian" panose="04020705040A02060702" pitchFamily="82" charset="0"/>
                <a:cs typeface="Times New Roman" pitchFamily="18" charset="0"/>
              </a:rPr>
              <a:t>:</a:t>
            </a:r>
            <a:r>
              <a:rPr lang="en-US" sz="4800" b="1" dirty="0">
                <a:latin typeface="Algerian" panose="04020705040A02060702" pitchFamily="82" charset="0"/>
                <a:cs typeface="Times New Roman" pitchFamily="18" charset="0"/>
              </a:rPr>
              <a:t> </a:t>
            </a:r>
            <a:r>
              <a:rPr lang="en-US" sz="4000" b="1" dirty="0">
                <a:latin typeface="Algerian" panose="04020705040A02060702" pitchFamily="82" charset="0"/>
                <a:cs typeface="Times New Roman" pitchFamily="18" charset="0"/>
              </a:rPr>
              <a:t/>
            </a:r>
            <a:br>
              <a:rPr lang="en-US" sz="4000" b="1" dirty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4300" b="1" dirty="0">
                <a:latin typeface="Algerian" panose="04020705040A02060702" pitchFamily="82" charset="0"/>
                <a:cs typeface="Times New Roman" pitchFamily="18" charset="0"/>
              </a:rPr>
              <a:t>  </a:t>
            </a:r>
            <a:br>
              <a:rPr lang="en-US" sz="4300" b="1" dirty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4300" b="1" dirty="0">
                <a:solidFill>
                  <a:srgbClr val="0070C0"/>
                </a:solidFill>
                <a:latin typeface="Algerian" panose="04020705040A02060702" pitchFamily="82" charset="0"/>
                <a:cs typeface="Times New Roman" pitchFamily="18" charset="0"/>
              </a:rPr>
              <a:t>HON. </a:t>
            </a:r>
            <a:r>
              <a:rPr lang="en-US" sz="4300" b="1" dirty="0" smtClean="0">
                <a:solidFill>
                  <a:srgbClr val="0070C0"/>
                </a:solidFill>
                <a:latin typeface="Algerian" panose="04020705040A02060702" pitchFamily="82" charset="0"/>
                <a:cs typeface="Times New Roman" pitchFamily="18" charset="0"/>
              </a:rPr>
              <a:t>ROBERT KWAKYE [MCE </a:t>
            </a:r>
            <a:r>
              <a:rPr lang="en-US" sz="4300" b="1" dirty="0">
                <a:solidFill>
                  <a:srgbClr val="0070C0"/>
                </a:solidFill>
                <a:latin typeface="Algerian" panose="04020705040A02060702" pitchFamily="82" charset="0"/>
                <a:cs typeface="Times New Roman" pitchFamily="18" charset="0"/>
              </a:rPr>
              <a:t>]</a:t>
            </a: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295400"/>
            <a:ext cx="3124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153400" cy="5899151"/>
          </a:xfrm>
        </p:spPr>
        <p:txBody>
          <a:bodyPr>
            <a:noAutofit/>
          </a:bodyPr>
          <a:lstStyle/>
          <a:p>
            <a:pPr algn="l"/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Road 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</a:rPr>
              <a:t>The </a:t>
            </a:r>
            <a:r>
              <a:rPr lang="en-GB" sz="2800" dirty="0">
                <a:solidFill>
                  <a:schemeClr val="tx1"/>
                </a:solidFill>
              </a:rPr>
              <a:t>Municipality is located along the Accra-Kumasi highway and currently has about 16.5km of asphalted Class I roads, 27km of Class II, and about 134km of Class III.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</a:rPr>
              <a:t>Road networks leading to the communities are in bad state except few ones that have been tarred.</a:t>
            </a:r>
          </a:p>
          <a:p>
            <a:pPr algn="just"/>
            <a:endParaRPr lang="en-GB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</a:rPr>
              <a:t>The </a:t>
            </a:r>
            <a:r>
              <a:rPr lang="en-GB" sz="2800" dirty="0">
                <a:solidFill>
                  <a:schemeClr val="tx1"/>
                </a:solidFill>
              </a:rPr>
              <a:t>poor quality of roads directly correspond to 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high transport costs particularly with the transport of agricultural produce from the rural areas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92876"/>
          </a:xfrm>
        </p:spPr>
        <p:txBody>
          <a:bodyPr>
            <a:noAutofit/>
          </a:bodyPr>
          <a:lstStyle/>
          <a:p>
            <a:pPr algn="l"/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Sanitation</a:t>
            </a:r>
            <a:endParaRPr lang="en-GB" sz="3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According </a:t>
            </a:r>
            <a:r>
              <a:rPr lang="en-GB" sz="2400" dirty="0">
                <a:solidFill>
                  <a:schemeClr val="tx1"/>
                </a:solidFill>
              </a:rPr>
              <a:t>to 2010 Population and Housing Census, the toilet facility mostly used by household in the municipality is public toilet, </a:t>
            </a:r>
            <a:r>
              <a:rPr lang="en-GB" sz="2400" dirty="0" smtClean="0">
                <a:solidFill>
                  <a:schemeClr val="tx1"/>
                </a:solidFill>
              </a:rPr>
              <a:t>(WC,KVIP Pit).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This </a:t>
            </a:r>
            <a:r>
              <a:rPr lang="en-GB" sz="2400" dirty="0">
                <a:solidFill>
                  <a:schemeClr val="tx1"/>
                </a:solidFill>
              </a:rPr>
              <a:t>constitutes 34.2% of the toilet </a:t>
            </a:r>
            <a:r>
              <a:rPr lang="en-GB" sz="2400" dirty="0" smtClean="0">
                <a:solidFill>
                  <a:schemeClr val="tx1"/>
                </a:solidFill>
              </a:rPr>
              <a:t>facility. However</a:t>
            </a:r>
            <a:r>
              <a:rPr lang="en-GB" sz="2400" dirty="0">
                <a:solidFill>
                  <a:schemeClr val="tx1"/>
                </a:solidFill>
              </a:rPr>
              <a:t>, appreciable number of the population in the municipality have toilet  facilities in their </a:t>
            </a:r>
            <a:r>
              <a:rPr lang="en-GB" sz="2400" dirty="0" smtClean="0">
                <a:solidFill>
                  <a:schemeClr val="tx1"/>
                </a:solidFill>
              </a:rPr>
              <a:t>homes. </a:t>
            </a:r>
            <a:r>
              <a:rPr lang="en-GB" sz="2400" dirty="0">
                <a:solidFill>
                  <a:schemeClr val="tx1"/>
                </a:solidFill>
              </a:rPr>
              <a:t>KVIP, Pit latrine and Water Closets constitute 25.7%, 20.7% and </a:t>
            </a:r>
            <a:r>
              <a:rPr lang="en-GB" sz="2400" dirty="0" smtClean="0">
                <a:solidFill>
                  <a:schemeClr val="tx1"/>
                </a:solidFill>
              </a:rPr>
              <a:t>11.2% </a:t>
            </a:r>
            <a:r>
              <a:rPr lang="en-GB" sz="2400" dirty="0">
                <a:solidFill>
                  <a:schemeClr val="tx1"/>
                </a:solidFill>
              </a:rPr>
              <a:t>of the toilet facilities in the municipality respectively. Open defecation and other also constitute </a:t>
            </a:r>
            <a:r>
              <a:rPr lang="en-GB" sz="2400" dirty="0" smtClean="0">
                <a:solidFill>
                  <a:schemeClr val="tx1"/>
                </a:solidFill>
              </a:rPr>
              <a:t>7.6%.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Also</a:t>
            </a:r>
            <a:r>
              <a:rPr lang="en-GB" sz="2400" dirty="0">
                <a:solidFill>
                  <a:schemeClr val="tx1"/>
                </a:solidFill>
              </a:rPr>
              <a:t>, waste management is another sanitation issue confronting the municipality. The commonest method of waste disposal are open space and public containers. 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Whereas </a:t>
            </a:r>
            <a:r>
              <a:rPr lang="en-GB" sz="2400" dirty="0">
                <a:solidFill>
                  <a:schemeClr val="tx1"/>
                </a:solidFill>
              </a:rPr>
              <a:t>open space is predominantly practiced in the rural areas, public containers is practiced in the urban areas. Other form of waste disposal includes open burning, indiscriminate dumping and refuse pit.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800" y="0"/>
            <a:ext cx="8686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Trade </a:t>
            </a:r>
            <a:r>
              <a:rPr lang="en-GB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commerce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Trade and commerce in the municipality is very </a:t>
            </a:r>
            <a:r>
              <a:rPr lang="en-US" sz="2400" dirty="0" smtClean="0"/>
              <a:t>brisk</a:t>
            </a:r>
            <a:r>
              <a:rPr lang="en-US" sz="2400" dirty="0"/>
              <a:t> </a:t>
            </a:r>
            <a:r>
              <a:rPr lang="en-US" sz="2400" dirty="0" smtClean="0"/>
              <a:t>due </a:t>
            </a:r>
            <a:r>
              <a:rPr lang="en-US" sz="2400" dirty="0"/>
              <a:t>to its nodal location.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municipal capital serves as the commercial hub of the municipality.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They </a:t>
            </a:r>
            <a:r>
              <a:rPr lang="en-US" sz="2400" dirty="0"/>
              <a:t>also contribute significantly to the Assembly’s Internally Generated Fund (IGF). </a:t>
            </a:r>
          </a:p>
          <a:p>
            <a:endParaRPr lang="en-GB" sz="2400" b="1" dirty="0" smtClean="0"/>
          </a:p>
          <a:p>
            <a:r>
              <a:rPr lang="en-GB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Market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There are six (6) market centres across the municipality. </a:t>
            </a:r>
            <a:r>
              <a:rPr lang="en-US" sz="2400" dirty="0" smtClean="0"/>
              <a:t>These </a:t>
            </a:r>
            <a:r>
              <a:rPr lang="en-US" sz="2400" dirty="0"/>
              <a:t>markets provide avenues for transactions in the buying and selling of both agricultural and industrial goods.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The most vibrant of these market is the Konongo market with Tuesday as it main market day and Friday as a supportive market day. </a:t>
            </a:r>
          </a:p>
          <a:p>
            <a:endParaRPr lang="en-GB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792403"/>
              </p:ext>
            </p:extLst>
          </p:nvPr>
        </p:nvGraphicFramePr>
        <p:xfrm>
          <a:off x="457199" y="533400"/>
          <a:ext cx="8534400" cy="5486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000"/>
                <a:gridCol w="3606801"/>
                <a:gridCol w="1676400"/>
                <a:gridCol w="2362199"/>
              </a:tblGrid>
              <a:tr h="783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LOCATION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MARKET DAYS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3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Konongo Market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Konongo                 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Tuesdays/Fridays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3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Odumasi Market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Odumasi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Thursdays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3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Dwease Market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Dwease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Wednesdays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3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Praaso Market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</a:rPr>
                        <a:t>Praaso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Tuesdays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3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</a:rPr>
                        <a:t>Patriensa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>
                          <a:effectLst/>
                        </a:rPr>
                        <a:t>Market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</a:rPr>
                        <a:t>Patriensa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Daily market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3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</a:rPr>
                        <a:t>Odumasi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Zongo</a:t>
                      </a:r>
                      <a:r>
                        <a:rPr lang="en-GB" sz="2800" dirty="0">
                          <a:effectLst/>
                        </a:rPr>
                        <a:t> Market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Odumasi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Daily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9067800" cy="6553200"/>
          </a:xfrm>
        </p:spPr>
        <p:txBody>
          <a:bodyPr>
            <a:normAutofit fontScale="55000" lnSpcReduction="20000"/>
          </a:bodyPr>
          <a:lstStyle/>
          <a:p>
            <a:pPr marL="1371600" lvl="3" indent="-1371600">
              <a:buNone/>
            </a:pPr>
            <a:r>
              <a:rPr lang="en-GB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Industrial </a:t>
            </a:r>
            <a:r>
              <a:rPr lang="en-GB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US" sz="6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600" dirty="0"/>
              <a:t>There are a number of industrial activities that go on in the </a:t>
            </a:r>
            <a:r>
              <a:rPr lang="en-US" sz="4600" dirty="0" smtClean="0"/>
              <a:t>municipality including: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4200" dirty="0" smtClean="0"/>
              <a:t>Agro-based </a:t>
            </a:r>
            <a:r>
              <a:rPr lang="en-US" sz="4200" dirty="0"/>
              <a:t>industrial activities </a:t>
            </a:r>
            <a:r>
              <a:rPr lang="en-US" sz="4200" dirty="0" smtClean="0"/>
              <a:t>such as palm </a:t>
            </a:r>
            <a:r>
              <a:rPr lang="en-US" sz="4200" dirty="0"/>
              <a:t>oil and </a:t>
            </a:r>
            <a:r>
              <a:rPr lang="en-US" sz="4200" dirty="0" err="1"/>
              <a:t>gari</a:t>
            </a:r>
            <a:r>
              <a:rPr lang="en-US" sz="4200" dirty="0"/>
              <a:t> processing. </a:t>
            </a:r>
            <a:endParaRPr lang="en-US" sz="42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4200" dirty="0" smtClean="0"/>
              <a:t>Other </a:t>
            </a:r>
            <a:r>
              <a:rPr lang="en-US" sz="4200" dirty="0"/>
              <a:t>industrial activities </a:t>
            </a:r>
            <a:r>
              <a:rPr lang="en-US" sz="4200" dirty="0" smtClean="0"/>
              <a:t>such as steel production, </a:t>
            </a:r>
            <a:r>
              <a:rPr lang="en-US" sz="4200" dirty="0"/>
              <a:t>wood processing and batik making.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GB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Mining </a:t>
            </a:r>
            <a:r>
              <a:rPr lang="en-GB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quarrying</a:t>
            </a:r>
            <a:endParaRPr lang="en-US" sz="6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500" dirty="0"/>
              <a:t>The Municipality’s gold deposits have made it one of the notable gold mining areas in the region. </a:t>
            </a:r>
            <a:endParaRPr lang="en-US" sz="45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500" dirty="0" smtClean="0"/>
              <a:t>Large </a:t>
            </a:r>
            <a:r>
              <a:rPr lang="en-US" sz="4500" dirty="0"/>
              <a:t>scale gold mining is done by one company with its main mining site at Konongo with another site at the Obenimase area</a:t>
            </a:r>
            <a:r>
              <a:rPr lang="en-US" sz="45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500" dirty="0" smtClean="0"/>
              <a:t>Apart </a:t>
            </a:r>
            <a:r>
              <a:rPr lang="en-US" sz="4500" dirty="0"/>
              <a:t>from the company, there are a number of small scale miners in the municipality. </a:t>
            </a:r>
            <a:endParaRPr lang="en-US" sz="45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500" dirty="0" smtClean="0"/>
              <a:t>The </a:t>
            </a:r>
            <a:r>
              <a:rPr lang="en-US" sz="4500" dirty="0" err="1"/>
              <a:t>Dwease</a:t>
            </a:r>
            <a:r>
              <a:rPr lang="en-US" sz="4500" dirty="0"/>
              <a:t>–</a:t>
            </a:r>
            <a:r>
              <a:rPr lang="en-US" sz="4500" dirty="0" err="1"/>
              <a:t>Praaso</a:t>
            </a:r>
            <a:r>
              <a:rPr lang="en-US" sz="4500" dirty="0"/>
              <a:t> </a:t>
            </a:r>
            <a:r>
              <a:rPr lang="en-US" sz="4500" dirty="0" smtClean="0"/>
              <a:t>area which is rich granite </a:t>
            </a:r>
            <a:r>
              <a:rPr lang="en-US" sz="4500" dirty="0"/>
              <a:t>has potential for large scale quarrying</a:t>
            </a:r>
            <a:r>
              <a:rPr lang="en-US" sz="3800" dirty="0"/>
              <a:t>.</a:t>
            </a:r>
          </a:p>
          <a:p>
            <a:endParaRPr lang="en-US" sz="3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686800" cy="6492876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Energy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chemeClr val="tx1"/>
                </a:solidFill>
              </a:rPr>
              <a:t>Energy plays a significant role in households’ day-to-day activities. The main source of energy in the </a:t>
            </a:r>
            <a:r>
              <a:rPr lang="en-GB" sz="2600" dirty="0" smtClean="0">
                <a:solidFill>
                  <a:schemeClr val="tx1"/>
                </a:solidFill>
              </a:rPr>
              <a:t>municipality is </a:t>
            </a:r>
            <a:r>
              <a:rPr lang="en-GB" sz="2600" dirty="0">
                <a:solidFill>
                  <a:schemeClr val="tx1"/>
                </a:solidFill>
              </a:rPr>
              <a:t>electricity which is </a:t>
            </a:r>
            <a:r>
              <a:rPr lang="en-GB" sz="2600" dirty="0" smtClean="0">
                <a:solidFill>
                  <a:schemeClr val="tx1"/>
                </a:solidFill>
              </a:rPr>
              <a:t>tapped </a:t>
            </a:r>
            <a:r>
              <a:rPr lang="en-GB" sz="2600" dirty="0">
                <a:solidFill>
                  <a:schemeClr val="tx1"/>
                </a:solidFill>
              </a:rPr>
              <a:t>from the national grid. </a:t>
            </a:r>
            <a:endParaRPr lang="en-GB" sz="2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schemeClr val="tx1"/>
                </a:solidFill>
              </a:rPr>
              <a:t>According </a:t>
            </a:r>
            <a:r>
              <a:rPr lang="en-GB" sz="2600" dirty="0">
                <a:solidFill>
                  <a:schemeClr val="tx1"/>
                </a:solidFill>
              </a:rPr>
              <a:t>to the </a:t>
            </a:r>
            <a:r>
              <a:rPr lang="en-GB" sz="2600" i="1" dirty="0">
                <a:solidFill>
                  <a:schemeClr val="tx1"/>
                </a:solidFill>
              </a:rPr>
              <a:t>2010 Population and Housing Census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71.5% of the population  in the municipality </a:t>
            </a:r>
            <a:r>
              <a:rPr lang="en-GB" sz="2600" dirty="0">
                <a:solidFill>
                  <a:schemeClr val="tx1"/>
                </a:solidFill>
              </a:rPr>
              <a:t>have access to electricity in their </a:t>
            </a:r>
            <a:r>
              <a:rPr lang="en-GB" sz="2600" dirty="0" smtClean="0">
                <a:solidFill>
                  <a:schemeClr val="tx1"/>
                </a:solidFill>
              </a:rPr>
              <a:t>homes while 10.4% depend on kerosene lamp.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schemeClr val="tx1"/>
                </a:solidFill>
              </a:rPr>
              <a:t>Furthermore, 16.7% of the residents rely on battery-powered  flashlights and torches with 0.4% depending on diesel powered generators.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schemeClr val="tx1"/>
                </a:solidFill>
              </a:rPr>
              <a:t>According </a:t>
            </a:r>
            <a:r>
              <a:rPr lang="en-GB" sz="2600" dirty="0">
                <a:solidFill>
                  <a:schemeClr val="tx1"/>
                </a:solidFill>
              </a:rPr>
              <a:t>to 2010 population and housing census, 38.7%  of the residents use firewood for cooking while 36.1% use charcoal. Nevertheless, an appreciable number of residents rely on other efficient energy sources such as gas (15.6%), electricity (0.3%) and kerosene (0.4%). </a:t>
            </a:r>
            <a:endParaRPr lang="en-US" sz="26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"/>
            <a:ext cx="7848600" cy="6096000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 KEY ISSUES/CHALLENGES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GB" sz="2600" dirty="0">
                <a:solidFill>
                  <a:schemeClr val="tx1"/>
                </a:solidFill>
              </a:rPr>
              <a:t>The following are the key issues of the Municipal Assembly</a:t>
            </a:r>
            <a:r>
              <a:rPr lang="en-GB" sz="2600" dirty="0" smtClean="0">
                <a:solidFill>
                  <a:schemeClr val="tx1"/>
                </a:solidFill>
              </a:rPr>
              <a:t>:</a:t>
            </a:r>
            <a:endParaRPr lang="en-US" sz="2600" dirty="0">
              <a:solidFill>
                <a:schemeClr val="tx1"/>
              </a:solidFill>
            </a:endParaRPr>
          </a:p>
          <a:p>
            <a:pPr algn="just"/>
            <a:endParaRPr lang="en-GB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Limited </a:t>
            </a:r>
            <a:r>
              <a:rPr lang="en-GB" sz="2400" dirty="0">
                <a:solidFill>
                  <a:schemeClr val="tx1"/>
                </a:solidFill>
              </a:rPr>
              <a:t>business development skills  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Low </a:t>
            </a:r>
            <a:r>
              <a:rPr lang="en-GB" sz="2400" dirty="0">
                <a:solidFill>
                  <a:schemeClr val="tx1"/>
                </a:solidFill>
              </a:rPr>
              <a:t>agricultural Productivity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High </a:t>
            </a:r>
            <a:r>
              <a:rPr lang="en-GB" sz="2400" dirty="0">
                <a:solidFill>
                  <a:schemeClr val="tx1"/>
                </a:solidFill>
              </a:rPr>
              <a:t>Post-Harvest losses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Poor </a:t>
            </a:r>
            <a:r>
              <a:rPr lang="en-GB" sz="2400" dirty="0">
                <a:solidFill>
                  <a:schemeClr val="tx1"/>
                </a:solidFill>
              </a:rPr>
              <a:t>road surface condition and Inadequate drains along </a:t>
            </a:r>
            <a:r>
              <a:rPr lang="en-GB" sz="2400" dirty="0" smtClean="0">
                <a:solidFill>
                  <a:schemeClr val="tx1"/>
                </a:solidFill>
              </a:rPr>
              <a:t>roads.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Inadequate resources for monitoring of educational     programmes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Inadequate </a:t>
            </a:r>
            <a:r>
              <a:rPr lang="en-GB" sz="2400" dirty="0">
                <a:solidFill>
                  <a:schemeClr val="tx1"/>
                </a:solidFill>
              </a:rPr>
              <a:t>health infrastructure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High </a:t>
            </a:r>
            <a:r>
              <a:rPr lang="en-GB" sz="2400" dirty="0">
                <a:solidFill>
                  <a:schemeClr val="tx1"/>
                </a:solidFill>
              </a:rPr>
              <a:t>incidence of malaria cases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Insufficient </a:t>
            </a:r>
            <a:r>
              <a:rPr lang="en-GB" sz="2400" dirty="0">
                <a:solidFill>
                  <a:schemeClr val="tx1"/>
                </a:solidFill>
              </a:rPr>
              <a:t>mobilization of internally generated funds by the Assembly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04800"/>
            <a:ext cx="7543800" cy="60960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	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GB" i="1" dirty="0">
                <a:solidFill>
                  <a:schemeClr val="tx1"/>
                </a:solidFill>
              </a:rPr>
              <a:t>Asante Akim Central Municipal Assembly aspires to become a world class organization providing client focused and customer friendly services delivered by a peak performing staff in partnership with stakeholders 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 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GOAL/MISSION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  <a:r>
              <a:rPr lang="en-GB" b="1" dirty="0">
                <a:solidFill>
                  <a:schemeClr val="tx1"/>
                </a:solidFill>
              </a:rPr>
              <a:t>	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GB" i="1" dirty="0">
                <a:solidFill>
                  <a:schemeClr val="tx1"/>
                </a:solidFill>
              </a:rPr>
              <a:t>The Asante Akim Central Municipal Assembly exists to ensure a better standard of living by providing the right </a:t>
            </a:r>
            <a:r>
              <a:rPr lang="en-GB" i="1" dirty="0" smtClean="0">
                <a:solidFill>
                  <a:schemeClr val="tx1"/>
                </a:solidFill>
              </a:rPr>
              <a:t>leadership, </a:t>
            </a:r>
            <a:r>
              <a:rPr lang="en-GB" i="1" dirty="0">
                <a:solidFill>
                  <a:schemeClr val="tx1"/>
                </a:solidFill>
              </a:rPr>
              <a:t>in the development of infrastructure and delivery of socio-economic </a:t>
            </a:r>
            <a:r>
              <a:rPr lang="en-GB" i="1" dirty="0" smtClean="0">
                <a:solidFill>
                  <a:schemeClr val="tx1"/>
                </a:solidFill>
              </a:rPr>
              <a:t>services, </a:t>
            </a:r>
            <a:r>
              <a:rPr lang="en-GB" i="1" dirty="0">
                <a:solidFill>
                  <a:schemeClr val="tx1"/>
                </a:solidFill>
              </a:rPr>
              <a:t>through stakeholder participation with equal opportunity for all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610600" cy="65532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FUNCTIONS OF THE ASSEMBLY</a:t>
            </a:r>
          </a:p>
          <a:p>
            <a:pPr lvl="0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n-US" sz="1800" dirty="0" smtClean="0">
                <a:solidFill>
                  <a:schemeClr val="tx1"/>
                </a:solidFill>
              </a:rPr>
              <a:t>The core functions of the municipality includes the following: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</a:rPr>
              <a:t>Formulation </a:t>
            </a:r>
            <a:r>
              <a:rPr lang="en-US" sz="1800" dirty="0">
                <a:solidFill>
                  <a:schemeClr val="tx1"/>
                </a:solidFill>
              </a:rPr>
              <a:t>and execution of plans, programs and strategies for the  overall development of the </a:t>
            </a:r>
            <a:r>
              <a:rPr lang="en-US" sz="1800" dirty="0" smtClean="0">
                <a:solidFill>
                  <a:schemeClr val="tx1"/>
                </a:solidFill>
              </a:rPr>
              <a:t>Municipality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</a:rPr>
              <a:t>Provision </a:t>
            </a:r>
            <a:r>
              <a:rPr lang="en-US" sz="1800" dirty="0">
                <a:solidFill>
                  <a:schemeClr val="tx1"/>
                </a:solidFill>
              </a:rPr>
              <a:t>of infrastructure e.g. schools, clinics, etc.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Formulation and approval of </a:t>
            </a:r>
            <a:r>
              <a:rPr lang="en-US" sz="1800" dirty="0" smtClean="0">
                <a:solidFill>
                  <a:schemeClr val="tx1"/>
                </a:solidFill>
              </a:rPr>
              <a:t>composite budget  and Making </a:t>
            </a:r>
            <a:r>
              <a:rPr lang="en-US" sz="1800" dirty="0">
                <a:solidFill>
                  <a:schemeClr val="tx1"/>
                </a:solidFill>
              </a:rPr>
              <a:t>of bye-laws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</a:rPr>
              <a:t>Levying </a:t>
            </a:r>
            <a:r>
              <a:rPr lang="en-US" sz="1800" dirty="0">
                <a:solidFill>
                  <a:schemeClr val="tx1"/>
                </a:solidFill>
              </a:rPr>
              <a:t>and collection of taxes, rates, fees, etc. to generate revenue.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</a:rPr>
              <a:t>Promotion </a:t>
            </a:r>
            <a:r>
              <a:rPr lang="en-US" sz="1800" dirty="0">
                <a:solidFill>
                  <a:schemeClr val="tx1"/>
                </a:solidFill>
              </a:rPr>
              <a:t>of justice by ensuring ready access to the courts in the Municipality.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</a:rPr>
              <a:t>Maintenance </a:t>
            </a:r>
            <a:r>
              <a:rPr lang="en-US" sz="1800" dirty="0">
                <a:solidFill>
                  <a:schemeClr val="tx1"/>
                </a:solidFill>
              </a:rPr>
              <a:t>of security and public safety in the Municipality  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</a:rPr>
              <a:t>Ensuring </a:t>
            </a:r>
            <a:r>
              <a:rPr lang="en-US" sz="1800" dirty="0">
                <a:solidFill>
                  <a:schemeClr val="tx1"/>
                </a:solidFill>
              </a:rPr>
              <a:t>proper sanitation management in the Municipality. 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Preparation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of land use plans (structure and local plans) to direct and guide the growth and sustainable development of human settlements in the Municipal area.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1800" dirty="0" smtClean="0">
                <a:solidFill>
                  <a:schemeClr val="tx1"/>
                </a:solidFill>
                <a:ea typeface="Times New Roman"/>
              </a:rPr>
              <a:t>The </a:t>
            </a:r>
            <a:r>
              <a:rPr lang="en-GB" sz="1800" dirty="0">
                <a:solidFill>
                  <a:schemeClr val="tx1"/>
                </a:solidFill>
                <a:ea typeface="Times New Roman"/>
              </a:rPr>
              <a:t>promotion and protection of the rights of children.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ea typeface="Times New Roman"/>
              </a:rPr>
              <a:t>Training </a:t>
            </a:r>
            <a:r>
              <a:rPr lang="en-GB" sz="1800" dirty="0">
                <a:solidFill>
                  <a:schemeClr val="tx1"/>
                </a:solidFill>
                <a:ea typeface="Times New Roman"/>
              </a:rPr>
              <a:t>of women, Artisans and Medium/Small scale </a:t>
            </a:r>
            <a:r>
              <a:rPr lang="en-GB" sz="1800" dirty="0" smtClean="0">
                <a:solidFill>
                  <a:schemeClr val="tx1"/>
                </a:solidFill>
                <a:ea typeface="Times New Roman"/>
              </a:rPr>
              <a:t>entrepreneurs’ </a:t>
            </a:r>
            <a:r>
              <a:rPr lang="en-GB" sz="1800" dirty="0">
                <a:solidFill>
                  <a:schemeClr val="tx1"/>
                </a:solidFill>
                <a:ea typeface="Times New Roman"/>
              </a:rPr>
              <a:t>in business development </a:t>
            </a:r>
            <a:r>
              <a:rPr lang="en-GB" sz="1800" dirty="0" smtClean="0">
                <a:solidFill>
                  <a:schemeClr val="tx1"/>
                </a:solidFill>
                <a:ea typeface="Times New Roman"/>
              </a:rPr>
              <a:t>skills and </a:t>
            </a:r>
            <a:r>
              <a:rPr lang="en-US" sz="1800" dirty="0">
                <a:solidFill>
                  <a:schemeClr val="tx1"/>
                </a:solidFill>
              </a:rPr>
              <a:t>Provision of extensions service to </a:t>
            </a:r>
            <a:r>
              <a:rPr lang="en-US" sz="1800" dirty="0" smtClean="0">
                <a:solidFill>
                  <a:schemeClr val="tx1"/>
                </a:solidFill>
              </a:rPr>
              <a:t>farmers</a:t>
            </a:r>
            <a:r>
              <a:rPr lang="en-GB" sz="1800" dirty="0" smtClean="0">
                <a:solidFill>
                  <a:schemeClr val="tx1"/>
                </a:solidFill>
                <a:ea typeface="Times New Roman"/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</a:rPr>
              <a:t>Assist in the formulation and implementation of policies on Education and Health in the Municipality within the framework of National Policies and guidelines.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Provision of layout for buildings to improve housing layout and settlement.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458200" cy="6416676"/>
          </a:xfrm>
        </p:spPr>
        <p:txBody>
          <a:bodyPr>
            <a:normAutofit fontScale="32500" lnSpcReduction="20000"/>
          </a:bodyPr>
          <a:lstStyle/>
          <a:p>
            <a:r>
              <a:rPr lang="en-US" sz="11200" b="1" dirty="0" smtClean="0">
                <a:solidFill>
                  <a:schemeClr val="tx1"/>
                </a:solidFill>
              </a:rPr>
              <a:t>ASANTE AKIM CENTRAL MUNICIPAL ASSEMBLY’S ADOPTED POLICY OBJECTIVES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Deepen political and administrative </a:t>
            </a:r>
            <a:r>
              <a:rPr lang="en-US" sz="8000" dirty="0" smtClean="0">
                <a:solidFill>
                  <a:schemeClr val="tx1"/>
                </a:solidFill>
              </a:rPr>
              <a:t>decentralization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8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Strengthen </a:t>
            </a:r>
            <a:r>
              <a:rPr lang="en-US" sz="8000" dirty="0">
                <a:solidFill>
                  <a:schemeClr val="tx1"/>
                </a:solidFill>
              </a:rPr>
              <a:t>domestic resource </a:t>
            </a:r>
            <a:r>
              <a:rPr lang="en-US" sz="8000" dirty="0" smtClean="0">
                <a:solidFill>
                  <a:schemeClr val="tx1"/>
                </a:solidFill>
              </a:rPr>
              <a:t>mobilization.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8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 smtClean="0">
                <a:solidFill>
                  <a:schemeClr val="tx1"/>
                </a:solidFill>
              </a:rPr>
              <a:t>Ensure </a:t>
            </a:r>
            <a:r>
              <a:rPr lang="en-US" sz="8000" dirty="0">
                <a:solidFill>
                  <a:schemeClr val="tx1"/>
                </a:solidFill>
              </a:rPr>
              <a:t>free, equitable and quality education for all by </a:t>
            </a:r>
            <a:r>
              <a:rPr lang="en-US" sz="8000" dirty="0" smtClean="0">
                <a:solidFill>
                  <a:schemeClr val="tx1"/>
                </a:solidFill>
              </a:rPr>
              <a:t>2030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8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Supplement and strengthen local </a:t>
            </a:r>
            <a:r>
              <a:rPr lang="en-US" sz="8000" dirty="0" smtClean="0">
                <a:solidFill>
                  <a:schemeClr val="tx1"/>
                </a:solidFill>
              </a:rPr>
              <a:t>communities </a:t>
            </a:r>
            <a:r>
              <a:rPr lang="en-US" sz="8000" dirty="0">
                <a:solidFill>
                  <a:schemeClr val="tx1"/>
                </a:solidFill>
              </a:rPr>
              <a:t>in improve water and </a:t>
            </a:r>
            <a:r>
              <a:rPr lang="en-US" sz="8000" dirty="0" smtClean="0">
                <a:solidFill>
                  <a:schemeClr val="tx1"/>
                </a:solidFill>
              </a:rPr>
              <a:t>sanitation</a:t>
            </a:r>
            <a:endParaRPr lang="en-US" sz="8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Achieve universal health coverage, including financial risk protection access to </a:t>
            </a:r>
            <a:r>
              <a:rPr lang="en-US" sz="8000" dirty="0" smtClean="0">
                <a:solidFill>
                  <a:schemeClr val="tx1"/>
                </a:solidFill>
              </a:rPr>
              <a:t>quality </a:t>
            </a:r>
            <a:r>
              <a:rPr lang="en-US" sz="8000" dirty="0">
                <a:solidFill>
                  <a:schemeClr val="tx1"/>
                </a:solidFill>
              </a:rPr>
              <a:t>health-care service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Improve production efficiency and yield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Enhance inclusive urbanization &amp; capacity for settlement planning</a:t>
            </a:r>
          </a:p>
          <a:p>
            <a:pPr algn="l"/>
            <a:r>
              <a:rPr lang="en-US" sz="8000" dirty="0"/>
              <a:t> 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563562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THE MUNICIPAL ASSEMBLY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417"/>
            <a:ext cx="8382000" cy="597578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1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Establishment </a:t>
            </a:r>
            <a:r>
              <a:rPr lang="en-GB" sz="1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of the District</a:t>
            </a:r>
            <a:endParaRPr lang="en-US" sz="1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9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ASANTE AKIM CENTRAL MUNICIPALITY </a:t>
            </a:r>
            <a:r>
              <a:rPr lang="en-GB" sz="9600" dirty="0" smtClean="0">
                <a:cs typeface="Times New Roman" panose="02020603050405020304" pitchFamily="18" charset="0"/>
              </a:rPr>
              <a:t>is </a:t>
            </a:r>
            <a:r>
              <a:rPr lang="en-GB" sz="9600" dirty="0">
                <a:cs typeface="Times New Roman" panose="02020603050405020304" pitchFamily="18" charset="0"/>
              </a:rPr>
              <a:t>one of the </a:t>
            </a:r>
            <a:r>
              <a:rPr lang="en-GB" sz="9600" dirty="0" smtClean="0">
                <a:cs typeface="Times New Roman" panose="02020603050405020304" pitchFamily="18" charset="0"/>
              </a:rPr>
              <a:t>forty-Three (43) </a:t>
            </a:r>
            <a:r>
              <a:rPr lang="en-GB" sz="9600" dirty="0">
                <a:cs typeface="Times New Roman" panose="02020603050405020304" pitchFamily="18" charset="0"/>
              </a:rPr>
              <a:t>Districts in the Ashanti Region. It was created by Legislative Instrument </a:t>
            </a:r>
            <a:r>
              <a:rPr lang="en-GB" sz="9600" dirty="0">
                <a:solidFill>
                  <a:srgbClr val="FF0000"/>
                </a:solidFill>
                <a:cs typeface="Times New Roman" panose="02020603050405020304" pitchFamily="18" charset="0"/>
              </a:rPr>
              <a:t>(L.I) 2056 in 2012 </a:t>
            </a:r>
            <a:r>
              <a:rPr lang="en-GB" sz="9600" dirty="0">
                <a:cs typeface="Times New Roman" panose="02020603050405020304" pitchFamily="18" charset="0"/>
              </a:rPr>
              <a:t>and it has Konongo – Odumasi as its twin Capital Town. </a:t>
            </a:r>
            <a:endParaRPr lang="en-GB" sz="9600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9600" dirty="0" smtClean="0"/>
              <a:t>For </a:t>
            </a:r>
            <a:r>
              <a:rPr lang="en-US" sz="9600" dirty="0"/>
              <a:t>the purpose of decentralization and local government representation, the Municipality has one (1) electoral constituency for parliamentary representation, Twenty-five (25) electoral areas for Municipal Assembly representation and three (3) zonal councils (Konongo-</a:t>
            </a:r>
            <a:r>
              <a:rPr lang="en-US" sz="9600" dirty="0" err="1"/>
              <a:t>Odumasi</a:t>
            </a:r>
            <a:r>
              <a:rPr lang="en-US" sz="9600" dirty="0"/>
              <a:t>, </a:t>
            </a:r>
            <a:r>
              <a:rPr lang="en-US" sz="9600" dirty="0" err="1"/>
              <a:t>Dwease-Praaso</a:t>
            </a:r>
            <a:r>
              <a:rPr lang="en-US" sz="9600" dirty="0"/>
              <a:t> and </a:t>
            </a:r>
            <a:r>
              <a:rPr lang="en-US" sz="9600" dirty="0" err="1"/>
              <a:t>Owereagya</a:t>
            </a:r>
            <a:r>
              <a:rPr lang="en-US" sz="9600" dirty="0"/>
              <a:t> councils). </a:t>
            </a:r>
            <a:endParaRPr lang="en-GB" sz="96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2800" b="1" dirty="0" smtClean="0">
                <a:cs typeface="Times New Roman" panose="02020603050405020304" pitchFamily="18" charset="0"/>
              </a:rPr>
              <a:t>Location and Size</a:t>
            </a:r>
          </a:p>
          <a:p>
            <a:pPr marL="0" indent="0" algn="just">
              <a:buNone/>
            </a:pPr>
            <a:r>
              <a:rPr lang="en-US" sz="9600" dirty="0"/>
              <a:t>The Asante Akim Central Municipal Assembly is located in the eastern part of the Ashanti Region. It shares boundaries with Asante Akim North </a:t>
            </a:r>
            <a:r>
              <a:rPr lang="en-US" sz="9600" dirty="0" smtClean="0"/>
              <a:t>Municipal </a:t>
            </a:r>
            <a:r>
              <a:rPr lang="en-US" sz="9600" dirty="0"/>
              <a:t>at the North, </a:t>
            </a:r>
            <a:r>
              <a:rPr lang="en-US" sz="9600" dirty="0" smtClean="0"/>
              <a:t>Juaben Municipal </a:t>
            </a:r>
            <a:r>
              <a:rPr lang="en-US" sz="9600" dirty="0"/>
              <a:t>and </a:t>
            </a:r>
            <a:r>
              <a:rPr lang="en-US" sz="9600" dirty="0" err="1"/>
              <a:t>Sekyere</a:t>
            </a:r>
            <a:r>
              <a:rPr lang="en-US" sz="9600" dirty="0"/>
              <a:t> East at the West, Asante Akim South at the East and South. The land size of the Municipality is 300 square kilometers (km2) forming 1.6 % of the total land area of Ashanti region. </a:t>
            </a:r>
            <a:endParaRPr lang="en-US" sz="96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96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8000" dirty="0" smtClean="0"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lvl="1"/>
            <a:endParaRPr lang="en-US" sz="2400" dirty="0"/>
          </a:p>
          <a:p>
            <a:pPr lvl="2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458200" cy="6416676"/>
          </a:xfrm>
        </p:spPr>
        <p:txBody>
          <a:bodyPr>
            <a:normAutofit fontScale="32500" lnSpcReduction="20000"/>
          </a:bodyPr>
          <a:lstStyle/>
          <a:p>
            <a:r>
              <a:rPr lang="en-US" sz="9800" b="1" dirty="0" smtClean="0">
                <a:solidFill>
                  <a:schemeClr val="tx1"/>
                </a:solidFill>
              </a:rPr>
              <a:t>ASANTE AKIM CENTRAL MUNICIPAL ASSEMBLY’S ADOPTED POLICY OBJECTIVES (</a:t>
            </a:r>
            <a:r>
              <a:rPr lang="en-US" sz="9800" b="1" dirty="0" err="1" smtClean="0">
                <a:solidFill>
                  <a:schemeClr val="tx1"/>
                </a:solidFill>
              </a:rPr>
              <a:t>Con’t</a:t>
            </a:r>
            <a:r>
              <a:rPr lang="en-US" sz="9800" b="1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 smtClean="0">
                <a:solidFill>
                  <a:schemeClr val="tx1"/>
                </a:solidFill>
              </a:rPr>
              <a:t>Implement </a:t>
            </a:r>
            <a:r>
              <a:rPr lang="en-US" sz="8000" dirty="0">
                <a:solidFill>
                  <a:schemeClr val="tx1"/>
                </a:solidFill>
              </a:rPr>
              <a:t>appropriate Social Protection System &amp; measures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Ensure all learners acquire </a:t>
            </a:r>
            <a:r>
              <a:rPr lang="en-US" sz="8000" dirty="0" smtClean="0">
                <a:solidFill>
                  <a:schemeClr val="tx1"/>
                </a:solidFill>
              </a:rPr>
              <a:t>knowledge </a:t>
            </a:r>
            <a:r>
              <a:rPr lang="en-US" sz="8000" dirty="0">
                <a:solidFill>
                  <a:schemeClr val="tx1"/>
                </a:solidFill>
              </a:rPr>
              <a:t>&amp; skills, to promote Sustainable development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Reduce vulnerability to climate-related events and disasters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Improve efficiency &amp; effectiveness of road transportation infrastructure &amp; </a:t>
            </a:r>
            <a:r>
              <a:rPr lang="en-US" sz="8000" dirty="0" smtClean="0">
                <a:solidFill>
                  <a:schemeClr val="tx1"/>
                </a:solidFill>
              </a:rPr>
              <a:t>service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8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Provide legal identity including birth registration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Improve human capital development and </a:t>
            </a:r>
            <a:r>
              <a:rPr lang="en-US" sz="8000" dirty="0" smtClean="0">
                <a:solidFill>
                  <a:schemeClr val="tx1"/>
                </a:solidFill>
              </a:rPr>
              <a:t>management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8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8000" dirty="0">
                <a:solidFill>
                  <a:schemeClr val="tx1"/>
                </a:solidFill>
              </a:rPr>
              <a:t>Achieve income growth of bottom 40% of population above national average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7389"/>
              </p:ext>
            </p:extLst>
          </p:nvPr>
        </p:nvGraphicFramePr>
        <p:xfrm>
          <a:off x="177800" y="362857"/>
          <a:ext cx="8991600" cy="6637020"/>
        </p:xfrm>
        <a:graphic>
          <a:graphicData uri="http://schemas.openxmlformats.org/drawingml/2006/table">
            <a:tbl>
              <a:tblPr/>
              <a:tblGrid>
                <a:gridCol w="1134075"/>
                <a:gridCol w="1211561"/>
                <a:gridCol w="1172817"/>
                <a:gridCol w="1172817"/>
                <a:gridCol w="1172817"/>
                <a:gridCol w="1329194"/>
                <a:gridCol w="1094630"/>
                <a:gridCol w="703689"/>
              </a:tblGrid>
              <a:tr h="30760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REVENUE PERFORMANCE-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IGF ONLY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7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at July,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2021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54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Actual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Actual as at July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Basic Rate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5,000.00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1,250.00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5,000.00</a:t>
                      </a:r>
                    </a:p>
                    <a:p>
                      <a:pPr algn="ctr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439.00 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3,000.00</a:t>
                      </a:r>
                    </a:p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1,399.00</a:t>
                      </a:r>
                    </a:p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0.26 </a:t>
                      </a:r>
                    </a:p>
                    <a:p>
                      <a:pPr algn="l" rtl="0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Property Rate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273,475.21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216,534.76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270,905.21</a:t>
                      </a:r>
                    </a:p>
                    <a:p>
                      <a:pPr algn="ctr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245,934.17</a:t>
                      </a:r>
                    </a:p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292,465.74</a:t>
                      </a:r>
                    </a:p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78,409.87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14.62</a:t>
                      </a:r>
                    </a:p>
                    <a:p>
                      <a:pPr algn="l" rtl="0" fontAlgn="b"/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Fees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459,120.16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186,338.93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567,500.00</a:t>
                      </a:r>
                    </a:p>
                    <a:p>
                      <a:pPr algn="ctr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288,482.00</a:t>
                      </a:r>
                    </a:p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567,500.00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177,871.00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33.18</a:t>
                      </a:r>
                    </a:p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Fines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+mj-lt"/>
                        </a:rPr>
                        <a:t>116,400.00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249,323.66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29,440.00</a:t>
                      </a:r>
                    </a:p>
                    <a:p>
                      <a:pPr algn="ctr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7,581.00</a:t>
                      </a:r>
                    </a:p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29,440.00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7,150.00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  <a:p>
                      <a:pPr algn="l" rtl="0" fontAlgn="b"/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Licenses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252,000.00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18,255.00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308,675.00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187,887.10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315,675.00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98,096.00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18.30</a:t>
                      </a:r>
                    </a:p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Land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162,850.00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163,391.00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162,600.00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168,187.00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163,600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112,962.00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21.07</a:t>
                      </a:r>
                    </a:p>
                    <a:p>
                      <a:pPr algn="l" rtl="0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Stool Lands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25,000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15,000.00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11,800.00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2.20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76,190.00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18,255.00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77,870.00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82,143.00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77,870.00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48,456.00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9.04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Miscellaneous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3,000.00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1,994.49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1,000.00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1,277,860.21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1,087,566.22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1,462,990.21</a:t>
                      </a:r>
                    </a:p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991,653.27</a:t>
                      </a:r>
                    </a:p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1,470,050.74</a:t>
                      </a:r>
                    </a:p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536,143.87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PERFORMANCE-REVENUE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8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72837"/>
              </p:ext>
            </p:extLst>
          </p:nvPr>
        </p:nvGraphicFramePr>
        <p:xfrm>
          <a:off x="0" y="636813"/>
          <a:ext cx="8991601" cy="6221187"/>
        </p:xfrm>
        <a:graphic>
          <a:graphicData uri="http://schemas.openxmlformats.org/drawingml/2006/table">
            <a:tbl>
              <a:tblPr/>
              <a:tblGrid>
                <a:gridCol w="990600"/>
                <a:gridCol w="1219200"/>
                <a:gridCol w="1219200"/>
                <a:gridCol w="1219200"/>
                <a:gridCol w="1219200"/>
                <a:gridCol w="1219200"/>
                <a:gridCol w="1245066"/>
                <a:gridCol w="659935"/>
              </a:tblGrid>
              <a:tr h="63214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EXPENDITURE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PERFORMANCE (ALL DEPARTMENTS) GOG ONLY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8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Expenditure</a:t>
                      </a:r>
                    </a:p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 performance at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July,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762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Actual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Actual as at July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Compensation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3,267,450.00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2,265,413.28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2,795,893.53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2,265,413.28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3,092,672.25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1,321,491.08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42.73</a:t>
                      </a:r>
                    </a:p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Goods and Services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110,047.20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13,349.83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119,856.66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98,630.14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73,605.82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  <a:p>
                      <a:pPr algn="l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Assets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3,377,497.20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2,278,763.11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2,915,750.19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2,364,043.42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3,292,672.25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1,395,096.90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PERFORMANCE-EXPENDITURE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77603"/>
              </p:ext>
            </p:extLst>
          </p:nvPr>
        </p:nvGraphicFramePr>
        <p:xfrm>
          <a:off x="0" y="417444"/>
          <a:ext cx="9144000" cy="63882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6800"/>
                <a:gridCol w="1284116"/>
                <a:gridCol w="1154284"/>
                <a:gridCol w="1274998"/>
                <a:gridCol w="1175459"/>
                <a:gridCol w="1332187"/>
                <a:gridCol w="1155208"/>
                <a:gridCol w="700948"/>
              </a:tblGrid>
              <a:tr h="30644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REVENUE PERFORMANCE- ALL REVENUE SOURCES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31">
                <a:tc>
                  <a:txBody>
                    <a:bodyPr/>
                    <a:lstStyle/>
                    <a:p>
                      <a:pPr marL="119063" indent="0"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 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perfo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as at July,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2021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74150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Budget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Actual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Actual as at July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75">
                <a:tc>
                  <a:txBody>
                    <a:bodyPr/>
                    <a:lstStyle/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endParaRPr lang="en-US" sz="1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IGF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1,420,480.21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1,087,566.22</a:t>
                      </a:r>
                    </a:p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1,442,990.21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991,653.27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1,470,050.74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536,143.87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36.47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34353">
                <a:tc>
                  <a:txBody>
                    <a:bodyPr/>
                    <a:lstStyle/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endParaRPr lang="en-US" sz="1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endParaRPr lang="en-US" sz="1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Compensation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Transfer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3,267,450.00</a:t>
                      </a:r>
                    </a:p>
                  </a:txBody>
                  <a:tcPr marL="2422" marR="2422" marT="2422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2,265,413.28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2,795,893.53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2,265,413.28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3,092,672.25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1,321,491.08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42.73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9608">
                <a:tc>
                  <a:txBody>
                    <a:bodyPr/>
                    <a:lstStyle/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Goods and Services transfer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110,047.20</a:t>
                      </a:r>
                    </a:p>
                    <a:p>
                      <a:pPr algn="ctr" rtl="0" fontAlgn="ctr"/>
                      <a:endParaRPr lang="en-US" sz="160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422" marR="2422" marT="2422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13,349.20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119,856.66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94,026.35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73,605.82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36.80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16475">
                <a:tc>
                  <a:txBody>
                    <a:bodyPr/>
                    <a:lstStyle/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endParaRPr lang="en-US" sz="1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endParaRPr lang="en-US" sz="1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DACF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4,653,368.40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2,375,537.14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5,052,741.93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2,826,495.13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7,483,669.95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151,006.99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2.02 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6496">
                <a:tc>
                  <a:txBody>
                    <a:bodyPr/>
                    <a:lstStyle/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DDF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976,219.00 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422" marR="2422" marT="2422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776,808.27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736,114.72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401,485.90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1,531,100.46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1,118,096.00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73.03 </a:t>
                      </a:r>
                    </a:p>
                  </a:txBody>
                  <a:tcPr marL="9525" marR="9525" marT="9525" marB="0" anchor="b"/>
                </a:tc>
              </a:tr>
              <a:tr h="542237">
                <a:tc>
                  <a:txBody>
                    <a:bodyPr/>
                    <a:lstStyle/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Other donor (mag)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172,948.68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186,250.00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270,575.86</a:t>
                      </a: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150,226.53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291,107.76</a:t>
                      </a: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49,570.15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17.03</a:t>
                      </a:r>
                    </a:p>
                    <a:p>
                      <a:pPr algn="l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13356">
                <a:tc>
                  <a:txBody>
                    <a:bodyPr/>
                    <a:lstStyle/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19063" indent="0" algn="l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10,600,513.49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6,704,924.74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10,418,172.91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6,729,300.46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14,068,601.16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3,249,913.91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23.10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4554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PERFORMANCE-REVENUE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endParaRPr lang="en-US" dirty="0" smtClean="0"/>
          </a:p>
          <a:p>
            <a:fld id="{571CD3C2-A472-4BA3-88D7-833F7D0C572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53340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FINANCIAL PERFORMANCE-EXPENDITURE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48413"/>
              </p:ext>
            </p:extLst>
          </p:nvPr>
        </p:nvGraphicFramePr>
        <p:xfrm>
          <a:off x="0" y="546739"/>
          <a:ext cx="9067801" cy="6306712"/>
        </p:xfrm>
        <a:graphic>
          <a:graphicData uri="http://schemas.openxmlformats.org/drawingml/2006/table">
            <a:tbl>
              <a:tblPr/>
              <a:tblGrid>
                <a:gridCol w="1270333"/>
                <a:gridCol w="1190939"/>
                <a:gridCol w="1270334"/>
                <a:gridCol w="1270334"/>
                <a:gridCol w="1111542"/>
                <a:gridCol w="1270334"/>
                <a:gridCol w="1111542"/>
                <a:gridCol w="572443"/>
              </a:tblGrid>
              <a:tr h="85859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EXPENDITURE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PERFORMANCE (ALL DEPARTMENTS) IGF ONLY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7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Expenditure</a:t>
                      </a: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2021</a:t>
                      </a:r>
                      <a:endParaRPr lang="en-US" dirty="0"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 performance at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July,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2021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64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Actual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Budget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Actual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Budget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Actual as at July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Compensation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97,000.00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95,632.30</a:t>
                      </a:r>
                    </a:p>
                    <a:p>
                      <a:pPr algn="l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105,204.53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63,618.69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123,680.74</a:t>
                      </a:r>
                    </a:p>
                    <a:p>
                      <a:pPr algn="l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54,132.02</a:t>
                      </a: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9.89</a:t>
                      </a:r>
                    </a:p>
                    <a:p>
                      <a:pPr algn="l" rtl="0" fontAlgn="b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6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Goods and Services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1,103,210.21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941,433.92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804,918.75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551,972.36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1,176,370.00</a:t>
                      </a: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478,301.33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87.43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Assets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220,270.00 </a:t>
                      </a: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50,500.00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288,598.04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77,417.56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170,000.00</a:t>
                      </a: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14,662.95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2.68</a:t>
                      </a:r>
                    </a:p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1,420,480.21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1,087,566.22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1,198,721.32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693,008.61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1,470,050.74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547,096.30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>
            <a:spLocks noGrp="1"/>
          </p:cNvSpPr>
          <p:nvPr>
            <p:ph type="title"/>
          </p:nvPr>
        </p:nvSpPr>
        <p:spPr>
          <a:xfrm>
            <a:off x="552167" y="152400"/>
            <a:ext cx="8068800" cy="106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 dirty="0"/>
              <a:t>FINANCIAL PERFORMANCE-EXPENDITURE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399" name="Google Shape;399;p48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graphicFrame>
        <p:nvGraphicFramePr>
          <p:cNvPr id="400" name="Google Shape;400;p48"/>
          <p:cNvGraphicFramePr/>
          <p:nvPr>
            <p:extLst>
              <p:ext uri="{D42A27DB-BD31-4B8C-83A1-F6EECF244321}">
                <p14:modId xmlns:p14="http://schemas.microsoft.com/office/powerpoint/2010/main" val="619050634"/>
              </p:ext>
            </p:extLst>
          </p:nvPr>
        </p:nvGraphicFramePr>
        <p:xfrm>
          <a:off x="2" y="762002"/>
          <a:ext cx="9143999" cy="60959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68479"/>
                <a:gridCol w="1153424"/>
                <a:gridCol w="1095832"/>
                <a:gridCol w="1130917"/>
                <a:gridCol w="1173986"/>
                <a:gridCol w="1267165"/>
                <a:gridCol w="1302343"/>
                <a:gridCol w="951853"/>
              </a:tblGrid>
              <a:tr h="1095677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EXPENDITURE PERFORMANCE (ALL DEPARTMENTS) ALL FUNDING SOURCES</a:t>
                      </a:r>
                      <a:endParaRPr sz="2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99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Expenditure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400" b="1" i="0" u="none" strike="noStrike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400" b="1" i="0" u="none" strike="noStrike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56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Actual 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Actual</a:t>
                      </a:r>
                      <a:endParaRPr sz="1400" b="1" i="0" u="none" strike="noStrike">
                        <a:solidFill>
                          <a:schemeClr val="tx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Actual as at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July.</a:t>
                      </a:r>
                      <a:endParaRPr sz="1400" b="1" i="0" u="none" strike="noStrike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% age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Performance (as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at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July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. 2021)</a:t>
                      </a:r>
                      <a:endParaRPr sz="1400" b="1" i="0" u="none" strike="noStrike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72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Compensation 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4,687,930.21</a:t>
                      </a:r>
                    </a:p>
                    <a:p>
                      <a:pPr algn="l" rtl="0" fontAlgn="b"/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3,352,979.50</a:t>
                      </a:r>
                    </a:p>
                    <a:p>
                      <a:pPr algn="l" rtl="0" fontAlgn="b"/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4,238,883.74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3,513,895.53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3,496,352.99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1,375,623.10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39.34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71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Goods and Services 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3,968,548.87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2,176,549.90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3,524,765.27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2,044,199.64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5,687,848.19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532,989.58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9.37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71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Assets </a:t>
                      </a:r>
                      <a:endParaRPr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1,944,034.43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1,175,395.34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2,654,523.90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1,171,205.29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4,884,399.98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751,669.79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15.39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71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10,600,513.51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6,704,924.74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10,418,172.91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6,729,300.46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14,068,601.16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2,660,282.47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18.91</a:t>
                      </a:r>
                    </a:p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26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438400"/>
            <a:ext cx="7384763" cy="2209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NON FINANCIAL PERFORMANCE BY PROGRAMMES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 ACHIEVEMENTS (2021)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8763000" cy="5837239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8000" dirty="0" smtClean="0"/>
              <a:t>Completed 3No. </a:t>
            </a:r>
            <a:r>
              <a:rPr lang="en-US" sz="8000" dirty="0"/>
              <a:t>toilets facilities in </a:t>
            </a:r>
            <a:r>
              <a:rPr lang="en-US" sz="8000" dirty="0" err="1" smtClean="0"/>
              <a:t>Kramokrom</a:t>
            </a:r>
            <a:r>
              <a:rPr lang="en-US" sz="8000" dirty="0"/>
              <a:t>, </a:t>
            </a:r>
            <a:r>
              <a:rPr lang="en-US" sz="8000" dirty="0" err="1"/>
              <a:t>Praaso</a:t>
            </a:r>
            <a:r>
              <a:rPr lang="en-US" sz="8000" dirty="0"/>
              <a:t> and </a:t>
            </a:r>
            <a:r>
              <a:rPr lang="en-US" sz="8000" dirty="0" err="1" smtClean="0"/>
              <a:t>Agareago</a:t>
            </a:r>
            <a:r>
              <a:rPr lang="en-US" sz="8000" dirty="0" smtClean="0"/>
              <a:t>.  </a:t>
            </a:r>
          </a:p>
          <a:p>
            <a:pPr marL="0" indent="0">
              <a:buNone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8000" dirty="0" smtClean="0"/>
              <a:t>Constructed </a:t>
            </a:r>
            <a:r>
              <a:rPr lang="en-US" sz="8000" dirty="0"/>
              <a:t>Cassava Processing Factory (1D1F Initiative)</a:t>
            </a:r>
            <a:r>
              <a:rPr lang="en-US" sz="8000" dirty="0" smtClean="0"/>
              <a:t> at Konongo low cost</a:t>
            </a:r>
          </a:p>
          <a:p>
            <a:pPr marL="0" indent="0">
              <a:buNone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8000" dirty="0" smtClean="0"/>
              <a:t>Provided 1No. </a:t>
            </a:r>
            <a:r>
              <a:rPr lang="en-US" sz="8000" dirty="0"/>
              <a:t>50KVA pole-mounted transformer for the cassava factory at Konongo - Low </a:t>
            </a:r>
            <a:r>
              <a:rPr lang="en-US" sz="8000" dirty="0" smtClean="0"/>
              <a:t>cost.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8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8000" dirty="0" smtClean="0"/>
              <a:t>Completing 1 </a:t>
            </a:r>
            <a:r>
              <a:rPr lang="en-US" sz="8000" dirty="0"/>
              <a:t>No. 3 unit classroom block with office, store, staff common room with 6 </a:t>
            </a:r>
            <a:r>
              <a:rPr lang="en-US" sz="8000" dirty="0" err="1"/>
              <a:t>seater</a:t>
            </a:r>
            <a:r>
              <a:rPr lang="en-US" sz="8000" dirty="0"/>
              <a:t> squat W/C toilet with mechanized borehole and </a:t>
            </a:r>
            <a:r>
              <a:rPr lang="en-US" sz="8000" dirty="0" smtClean="0"/>
              <a:t>furniture at </a:t>
            </a:r>
            <a:r>
              <a:rPr lang="en-US" sz="8000" dirty="0" err="1" smtClean="0"/>
              <a:t>Ohenekwanta</a:t>
            </a:r>
            <a:r>
              <a:rPr lang="en-US" sz="8000" dirty="0" smtClean="0"/>
              <a:t>. 75% completed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012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KEY ACHIEVEMENTS (2021</a:t>
            </a:r>
            <a:r>
              <a:rPr lang="en-US" dirty="0" smtClean="0">
                <a:solidFill>
                  <a:srgbClr val="FF0000"/>
                </a:solidFill>
              </a:rPr>
              <a:t>). 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8763000" cy="60055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Drilled </a:t>
            </a:r>
            <a:r>
              <a:rPr lang="en-US" sz="2400" dirty="0"/>
              <a:t>and </a:t>
            </a:r>
            <a:r>
              <a:rPr lang="en-US" sz="2400" dirty="0" smtClean="0"/>
              <a:t>mechanized </a:t>
            </a:r>
            <a:r>
              <a:rPr lang="en-US" sz="2400" dirty="0"/>
              <a:t>6 No. </a:t>
            </a:r>
            <a:r>
              <a:rPr lang="en-US" sz="2400" dirty="0" smtClean="0"/>
              <a:t>boreholes at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Bimma</a:t>
            </a:r>
            <a:r>
              <a:rPr lang="en-US" sz="2400" dirty="0"/>
              <a:t>, </a:t>
            </a:r>
            <a:r>
              <a:rPr lang="en-US" sz="2400" dirty="0" err="1"/>
              <a:t>Dwease</a:t>
            </a:r>
            <a:r>
              <a:rPr lang="en-US" sz="2400" dirty="0"/>
              <a:t>, </a:t>
            </a:r>
            <a:r>
              <a:rPr lang="en-US" sz="2400" dirty="0" err="1"/>
              <a:t>Adumkrom</a:t>
            </a:r>
            <a:r>
              <a:rPr lang="en-US" sz="2400" dirty="0"/>
              <a:t>, </a:t>
            </a:r>
            <a:r>
              <a:rPr lang="en-US" sz="2400" dirty="0" err="1" smtClean="0"/>
              <a:t>Obenimase</a:t>
            </a:r>
            <a:r>
              <a:rPr lang="en-US" sz="2400" dirty="0" smtClean="0"/>
              <a:t>, </a:t>
            </a:r>
            <a:r>
              <a:rPr lang="en-US" sz="2400" dirty="0" err="1" smtClean="0"/>
              <a:t>Patriensa</a:t>
            </a:r>
            <a:r>
              <a:rPr lang="en-US" sz="2400" dirty="0" smtClean="0"/>
              <a:t> and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Odumasi</a:t>
            </a:r>
            <a:r>
              <a:rPr lang="en-US" sz="2400" dirty="0" smtClean="0"/>
              <a:t> extension (IGF). 70% completed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Drilled </a:t>
            </a:r>
            <a:r>
              <a:rPr lang="en-US" sz="2400" dirty="0"/>
              <a:t>and </a:t>
            </a:r>
            <a:r>
              <a:rPr lang="en-US" sz="2400" dirty="0" smtClean="0"/>
              <a:t>Mechanized </a:t>
            </a:r>
            <a:r>
              <a:rPr lang="en-US" sz="2400" dirty="0"/>
              <a:t>of 4 No. </a:t>
            </a:r>
            <a:r>
              <a:rPr lang="en-US" sz="2400" dirty="0" smtClean="0"/>
              <a:t>borehole at </a:t>
            </a:r>
            <a:r>
              <a:rPr lang="en-US" sz="2400" dirty="0" err="1"/>
              <a:t>Odumasi</a:t>
            </a:r>
            <a:r>
              <a:rPr lang="en-US" sz="2400" dirty="0"/>
              <a:t> </a:t>
            </a:r>
            <a:r>
              <a:rPr lang="en-US" sz="2400" dirty="0" smtClean="0"/>
              <a:t>market</a:t>
            </a:r>
            <a:r>
              <a:rPr lang="en-US" sz="2400" dirty="0"/>
              <a:t>, </a:t>
            </a:r>
            <a:r>
              <a:rPr lang="en-US" sz="2400" dirty="0" err="1"/>
              <a:t>konongo</a:t>
            </a:r>
            <a:r>
              <a:rPr lang="en-US" sz="2400" dirty="0"/>
              <a:t> </a:t>
            </a:r>
            <a:r>
              <a:rPr lang="en-US" sz="2400" dirty="0" smtClean="0"/>
              <a:t>market &amp; lorry </a:t>
            </a:r>
            <a:r>
              <a:rPr lang="en-US" sz="2400" dirty="0"/>
              <a:t>station, </a:t>
            </a:r>
            <a:r>
              <a:rPr lang="en-US" sz="2400" dirty="0" err="1"/>
              <a:t>kyekyewere</a:t>
            </a:r>
            <a:r>
              <a:rPr lang="en-US" sz="2400" dirty="0"/>
              <a:t> town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(DDF). 68% completed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Constructed </a:t>
            </a:r>
            <a:r>
              <a:rPr lang="en-US" sz="2400" dirty="0"/>
              <a:t>1 No. 11 Unit Market Shed with Urinal at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Kyekyebiase</a:t>
            </a:r>
            <a:r>
              <a:rPr lang="en-US" sz="2400" dirty="0" smtClean="0"/>
              <a:t>. 65% Completed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Constructed 1No. number ambulance service unit at Konongo </a:t>
            </a:r>
            <a:r>
              <a:rPr lang="en-US" sz="2400" dirty="0" err="1"/>
              <a:t>Odumasi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91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KEY ACHIEVEMENTS (</a:t>
            </a:r>
            <a:r>
              <a:rPr lang="en-US" dirty="0" smtClean="0">
                <a:solidFill>
                  <a:srgbClr val="FF0000"/>
                </a:solidFill>
              </a:rPr>
              <a:t>2021). 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8763000" cy="583723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Current champions of zonal and super zonal independent</a:t>
            </a:r>
          </a:p>
          <a:p>
            <a:pPr marL="0" indent="0">
              <a:buNone/>
            </a:pPr>
            <a:r>
              <a:rPr lang="en-US" dirty="0" smtClean="0"/>
              <a:t>    anniversary debate of the 2</a:t>
            </a:r>
            <a:r>
              <a:rPr lang="en-US" baseline="30000" dirty="0" smtClean="0"/>
              <a:t>nd</a:t>
            </a:r>
            <a:r>
              <a:rPr lang="en-US" dirty="0" smtClean="0"/>
              <a:t> cycle.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Pupils furniture deficit ratio improved from 4:1 to 3:1 at        </a:t>
            </a:r>
          </a:p>
          <a:p>
            <a:pPr marL="0" indent="0">
              <a:buNone/>
            </a:pPr>
            <a:r>
              <a:rPr lang="en-US" dirty="0" smtClean="0"/>
              <a:t>     the basic level    (Kg, Primary and JHS).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Pupils Reading ability rate has increased from 50.4%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65% due to the introduction of early morning reading at      </a:t>
            </a:r>
          </a:p>
          <a:p>
            <a:pPr marL="0" indent="0">
              <a:buNone/>
            </a:pPr>
            <a:r>
              <a:rPr lang="en-US" dirty="0" smtClean="0"/>
              <a:t>    the basic level.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Distributed 10,000 oil palm seedlings to 197 farmers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amounting to </a:t>
            </a:r>
            <a:r>
              <a:rPr lang="en-US" dirty="0" err="1" smtClean="0"/>
              <a:t>Ghc</a:t>
            </a:r>
            <a:r>
              <a:rPr lang="en-US" dirty="0" smtClean="0"/>
              <a:t> 100,000.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Provided logistics to </a:t>
            </a:r>
            <a:r>
              <a:rPr lang="en-US" dirty="0" err="1"/>
              <a:t>A</a:t>
            </a:r>
            <a:r>
              <a:rPr lang="en-US" dirty="0" err="1" smtClean="0"/>
              <a:t>gric</a:t>
            </a:r>
            <a:r>
              <a:rPr lang="en-US" dirty="0" smtClean="0"/>
              <a:t> department by MAG.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Increased in rice production from 3.5 metric </a:t>
            </a:r>
            <a:r>
              <a:rPr lang="en-US" dirty="0" err="1" smtClean="0"/>
              <a:t>tonnes</a:t>
            </a:r>
            <a:r>
              <a:rPr lang="en-US" dirty="0" smtClean="0"/>
              <a:t> per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hectare to </a:t>
            </a:r>
            <a:r>
              <a:rPr lang="en-US" dirty="0"/>
              <a:t>4.02 metric </a:t>
            </a:r>
            <a:r>
              <a:rPr lang="en-US" dirty="0" err="1"/>
              <a:t>tonnes</a:t>
            </a:r>
            <a:r>
              <a:rPr lang="en-US" dirty="0"/>
              <a:t> per </a:t>
            </a:r>
            <a:r>
              <a:rPr lang="en-US" dirty="0" smtClean="0"/>
              <a:t>hectare.</a:t>
            </a:r>
          </a:p>
        </p:txBody>
      </p:sp>
    </p:spTree>
    <p:extLst>
      <p:ext uri="{BB962C8B-B14F-4D97-AF65-F5344CB8AC3E}">
        <p14:creationId xmlns:p14="http://schemas.microsoft.com/office/powerpoint/2010/main" val="17953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5999"/>
          </a:xfrm>
        </p:spPr>
        <p:txBody>
          <a:bodyPr/>
          <a:lstStyle/>
          <a:p>
            <a:pPr marL="0" indent="0" algn="ctr">
              <a:buNone/>
            </a:pP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Population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>
                <a:cs typeface="Times New Roman" panose="02020603050405020304" pitchFamily="18" charset="0"/>
              </a:rPr>
              <a:t>The population of the Municipality, according to the 2010 Population and Housing Census is 71,508. This comprises of 33,942 males (47.5%) and 37,566 (52.5%) females. With a growth rate of 2.7%, the population of the Municipality for the year 2020 and 2021 is estimated to be 93, 673 and 96,237  respectively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KEY ACHIEVEMENTS (</a:t>
            </a:r>
            <a:r>
              <a:rPr lang="en-US" dirty="0" smtClean="0">
                <a:solidFill>
                  <a:srgbClr val="FF0000"/>
                </a:solidFill>
              </a:rPr>
              <a:t>2021). 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8763000" cy="5837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Distributed rice inputs to 2 women groups.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73706"/>
              </p:ext>
            </p:extLst>
          </p:nvPr>
        </p:nvGraphicFramePr>
        <p:xfrm>
          <a:off x="76199" y="1295400"/>
          <a:ext cx="8915402" cy="532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1"/>
                <a:gridCol w="4457701"/>
              </a:tblGrid>
              <a:tr h="5006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ITEMS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QUANTITY</a:t>
                      </a:r>
                      <a:endParaRPr lang="en-US" sz="2800" dirty="0"/>
                    </a:p>
                  </a:txBody>
                  <a:tcPr/>
                </a:tc>
              </a:tr>
              <a:tr h="6997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 12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 each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6997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Insecticide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 Liters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69974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Nicopin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 Liters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65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40KG Rice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 Pieces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6011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NPK 25Kg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6997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Urea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 Bags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69974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Glyphosape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 </a:t>
                      </a:r>
                      <a:r>
                        <a:rPr lang="en-US" sz="2000" dirty="0" err="1" smtClean="0"/>
                        <a:t>Litres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9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2021 KEY ACHIEVEMENTS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8763000" cy="58372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rgbClr val="FF0000"/>
                </a:solidFill>
              </a:rPr>
              <a:t>PROGRAMME / PROJECTS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11. Current champions of zonal and super zonal independent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      anniversary debate of the 2</a:t>
            </a:r>
            <a:r>
              <a:rPr lang="en-US" baseline="30000" dirty="0" smtClean="0">
                <a:latin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</a:rPr>
              <a:t> cycle.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12. Pupils furnisher deficit ratio improved from 4:1 to 3:1 at     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      the basic level    (Kg, Primary and JHS).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13. Pupils Reading ability rate has increased from 50.4% to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      65% due to the introduction of early morning reading at   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      the basic level.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14. Distributed 10,000 oil palm seedlings to 197 farmers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      amounting to </a:t>
            </a:r>
            <a:r>
              <a:rPr lang="en-US" dirty="0" err="1" smtClean="0">
                <a:latin typeface="Times New Roman" panose="02020603050405020304" pitchFamily="18" charset="0"/>
              </a:rPr>
              <a:t>Ghc</a:t>
            </a:r>
            <a:r>
              <a:rPr lang="en-US" dirty="0" smtClean="0">
                <a:latin typeface="Times New Roman" panose="02020603050405020304" pitchFamily="18" charset="0"/>
              </a:rPr>
              <a:t> 100,000.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15. Distributed rice inputs 2 women groups.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16. Provided logistics to </a:t>
            </a:r>
            <a:r>
              <a:rPr lang="en-US" dirty="0" err="1">
                <a:latin typeface="Times New Roman" panose="02020603050405020304" pitchFamily="18" charset="0"/>
              </a:rPr>
              <a:t>A</a:t>
            </a:r>
            <a:r>
              <a:rPr lang="en-US" dirty="0" err="1" smtClean="0">
                <a:latin typeface="Times New Roman" panose="02020603050405020304" pitchFamily="18" charset="0"/>
              </a:rPr>
              <a:t>gric</a:t>
            </a:r>
            <a:r>
              <a:rPr lang="en-US" dirty="0" smtClean="0">
                <a:latin typeface="Times New Roman" panose="02020603050405020304" pitchFamily="18" charset="0"/>
              </a:rPr>
              <a:t> department by MAG.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17. Increased in rice production from 3.5 metric </a:t>
            </a:r>
            <a:r>
              <a:rPr lang="en-US" dirty="0" err="1" smtClean="0">
                <a:latin typeface="Times New Roman" panose="02020603050405020304" pitchFamily="18" charset="0"/>
              </a:rPr>
              <a:t>tonnes</a:t>
            </a:r>
            <a:r>
              <a:rPr lang="en-US" dirty="0" smtClean="0">
                <a:latin typeface="Times New Roman" panose="02020603050405020304" pitchFamily="18" charset="0"/>
              </a:rPr>
              <a:t> per      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      hectare to </a:t>
            </a:r>
            <a:r>
              <a:rPr lang="en-US" dirty="0">
                <a:latin typeface="Times New Roman" panose="02020603050405020304" pitchFamily="18" charset="0"/>
              </a:rPr>
              <a:t>4.02 metric </a:t>
            </a:r>
            <a:r>
              <a:rPr lang="en-US" dirty="0" err="1">
                <a:latin typeface="Times New Roman" panose="02020603050405020304" pitchFamily="18" charset="0"/>
              </a:rPr>
              <a:t>tonnes</a:t>
            </a:r>
            <a:r>
              <a:rPr lang="en-US" dirty="0">
                <a:latin typeface="Times New Roman" panose="02020603050405020304" pitchFamily="18" charset="0"/>
              </a:rPr>
              <a:t> per </a:t>
            </a:r>
            <a:r>
              <a:rPr lang="en-US" dirty="0" smtClean="0">
                <a:latin typeface="Times New Roman" panose="02020603050405020304" pitchFamily="18" charset="0"/>
              </a:rPr>
              <a:t>hectare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1"/>
            <a:ext cx="9144000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572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48908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343400" cy="64928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33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4038600" cy="6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800600" cy="65690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886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928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64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8686800" cy="62039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6400800"/>
          </a:xfrm>
        </p:spPr>
      </p:pic>
    </p:spTree>
    <p:extLst>
      <p:ext uri="{BB962C8B-B14F-4D97-AF65-F5344CB8AC3E}">
        <p14:creationId xmlns:p14="http://schemas.microsoft.com/office/powerpoint/2010/main" val="9798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39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6416676"/>
          </a:xfrm>
        </p:spPr>
      </p:pic>
    </p:spTree>
    <p:extLst>
      <p:ext uri="{BB962C8B-B14F-4D97-AF65-F5344CB8AC3E}">
        <p14:creationId xmlns:p14="http://schemas.microsoft.com/office/powerpoint/2010/main" val="11142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763000" cy="6492876"/>
          </a:xfrm>
        </p:spPr>
        <p:txBody>
          <a:bodyPr>
            <a:normAutofit fontScale="85000" lnSpcReduction="20000"/>
          </a:bodyPr>
          <a:lstStyle/>
          <a:p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ECONOMY</a:t>
            </a:r>
            <a:endParaRPr lang="en-GB" sz="6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GB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3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endParaRPr lang="en-US" sz="3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000" dirty="0" smtClean="0">
                <a:solidFill>
                  <a:schemeClr val="tx1"/>
                </a:solidFill>
              </a:rPr>
              <a:t>Agriculture is the </a:t>
            </a:r>
            <a:r>
              <a:rPr lang="en-GB" sz="3000" dirty="0">
                <a:solidFill>
                  <a:schemeClr val="tx1"/>
                </a:solidFill>
              </a:rPr>
              <a:t>mainstay of the local economy, produces food and vegetable crops such as cassava, cereals, tomatoes, and garden eggs. </a:t>
            </a:r>
            <a:endParaRPr lang="en-GB" sz="3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000" dirty="0" smtClean="0">
                <a:solidFill>
                  <a:schemeClr val="tx1"/>
                </a:solidFill>
              </a:rPr>
              <a:t>Cash </a:t>
            </a:r>
            <a:r>
              <a:rPr lang="en-GB" sz="3000" dirty="0">
                <a:solidFill>
                  <a:schemeClr val="tx1"/>
                </a:solidFill>
              </a:rPr>
              <a:t>crops such as cocoa, oil palm, and oranges are extensively cultivated in the municipality. </a:t>
            </a:r>
            <a:endParaRPr lang="en-GB" sz="3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000" dirty="0" smtClean="0">
                <a:solidFill>
                  <a:schemeClr val="tx1"/>
                </a:solidFill>
              </a:rPr>
              <a:t>With </a:t>
            </a:r>
            <a:r>
              <a:rPr lang="en-GB" sz="3000" dirty="0">
                <a:solidFill>
                  <a:schemeClr val="tx1"/>
                </a:solidFill>
              </a:rPr>
              <a:t>the increasing population, there is likely to be pressure on arable </a:t>
            </a:r>
            <a:r>
              <a:rPr lang="en-GB" sz="3000" dirty="0" smtClean="0">
                <a:solidFill>
                  <a:schemeClr val="tx1"/>
                </a:solidFill>
              </a:rPr>
              <a:t>land.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000" dirty="0" smtClean="0">
                <a:solidFill>
                  <a:schemeClr val="tx1"/>
                </a:solidFill>
              </a:rPr>
              <a:t>Snail </a:t>
            </a:r>
            <a:r>
              <a:rPr lang="en-GB" sz="3000" dirty="0">
                <a:solidFill>
                  <a:schemeClr val="tx1"/>
                </a:solidFill>
              </a:rPr>
              <a:t>and mushroom farming, bee keeping are the adopted </a:t>
            </a:r>
            <a:r>
              <a:rPr lang="en-GB" sz="3000" dirty="0" smtClean="0">
                <a:solidFill>
                  <a:schemeClr val="tx1"/>
                </a:solidFill>
              </a:rPr>
              <a:t> alternative </a:t>
            </a:r>
            <a:r>
              <a:rPr lang="en-GB" sz="3000" dirty="0">
                <a:solidFill>
                  <a:schemeClr val="tx1"/>
                </a:solidFill>
              </a:rPr>
              <a:t>agricultural livelihoods in some of the communities. </a:t>
            </a:r>
            <a:endParaRPr lang="en-GB" sz="3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000" dirty="0" smtClean="0">
                <a:solidFill>
                  <a:schemeClr val="tx1"/>
                </a:solidFill>
              </a:rPr>
              <a:t>Livestock </a:t>
            </a:r>
            <a:r>
              <a:rPr lang="en-GB" sz="3000" dirty="0">
                <a:solidFill>
                  <a:schemeClr val="tx1"/>
                </a:solidFill>
              </a:rPr>
              <a:t>is mainly kept on free range basis with cattle and poultry kept for commercial purposes. </a:t>
            </a:r>
            <a:endParaRPr lang="en-GB" sz="3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3000" dirty="0" smtClean="0">
                <a:solidFill>
                  <a:schemeClr val="tx1"/>
                </a:solidFill>
              </a:rPr>
              <a:t>Investors </a:t>
            </a:r>
            <a:r>
              <a:rPr lang="en-GB" sz="3000" dirty="0">
                <a:solidFill>
                  <a:schemeClr val="tx1"/>
                </a:solidFill>
              </a:rPr>
              <a:t>also take advantage of the enabling environment in the animal husbandry sector.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41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295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459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42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4267200" cy="6721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43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06582"/>
            <a:ext cx="7848599" cy="512618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latin typeface="Century Gothic" panose="020B0502020202020204" pitchFamily="34" charset="0"/>
              </a:rPr>
              <a:t>Policy Outcome Indicators and Targets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989051"/>
              </p:ext>
            </p:extLst>
          </p:nvPr>
        </p:nvGraphicFramePr>
        <p:xfrm>
          <a:off x="228600" y="1371599"/>
          <a:ext cx="8755978" cy="5373051"/>
        </p:xfrm>
        <a:graphic>
          <a:graphicData uri="http://schemas.openxmlformats.org/drawingml/2006/table">
            <a:tbl>
              <a:tblPr firstRow="1" firstCol="1" bandRow="1"/>
              <a:tblGrid>
                <a:gridCol w="1200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1018">
                  <a:extLst>
                    <a:ext uri="{9D8B030D-6E8A-4147-A177-3AD203B41FA5}">
                      <a16:colId xmlns:a16="http://schemas.microsoft.com/office/drawing/2014/main" xmlns="" val="1990296832"/>
                    </a:ext>
                  </a:extLst>
                </a:gridCol>
                <a:gridCol w="1037889">
                  <a:extLst>
                    <a:ext uri="{9D8B030D-6E8A-4147-A177-3AD203B41FA5}">
                      <a16:colId xmlns:a16="http://schemas.microsoft.com/office/drawing/2014/main" xmlns="" val="4133375289"/>
                    </a:ext>
                  </a:extLst>
                </a:gridCol>
                <a:gridCol w="13903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5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6294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(2019)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year’s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performance (2020)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year’s Actual Performance (2021)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Actuals as at July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986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Increased   </a:t>
                      </a: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number of  educational infrastructure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Number of </a:t>
                      </a: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classrooms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624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624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633</a:t>
                      </a:r>
                      <a:endParaRPr lang="en-US" sz="1900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633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639</a:t>
                      </a:r>
                      <a:endParaRPr lang="en-US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633</a:t>
                      </a:r>
                      <a:endParaRPr lang="en-US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2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Number of classroom blocks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245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245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247</a:t>
                      </a:r>
                      <a:endParaRPr lang="en-US" sz="1900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249</a:t>
                      </a:r>
                      <a:endParaRPr lang="en-US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</a:t>
                      </a:r>
                      <a:endParaRPr lang="en-US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277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en-GB" sz="19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of Desk Provided</a:t>
                      </a:r>
                      <a:endParaRPr lang="en-GB" sz="1900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350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350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400</a:t>
                      </a:r>
                      <a:endParaRPr lang="en-US" sz="1900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6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Upgraded</a:t>
                      </a:r>
                      <a:r>
                        <a:rPr lang="en-GB" sz="19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market </a:t>
                      </a: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infrastructure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Number of market facilities </a:t>
                      </a: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upgraded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5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44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990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Policy Outcome Indicators and </a:t>
            </a:r>
            <a:r>
              <a:rPr lang="en-US" sz="3600" b="1" dirty="0" smtClean="0">
                <a:latin typeface="Century Gothic" panose="020B0502020202020204" pitchFamily="34" charset="0"/>
              </a:rPr>
              <a:t>Targets.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Cont</a:t>
            </a:r>
            <a:r>
              <a:rPr lang="en-US" sz="3600" b="1" dirty="0" smtClean="0">
                <a:latin typeface="Century Gothic" panose="020B0502020202020204" pitchFamily="34" charset="0"/>
              </a:rPr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074658"/>
              </p:ext>
            </p:extLst>
          </p:nvPr>
        </p:nvGraphicFramePr>
        <p:xfrm>
          <a:off x="267855" y="1371599"/>
          <a:ext cx="8723745" cy="5353706"/>
        </p:xfrm>
        <a:graphic>
          <a:graphicData uri="http://schemas.openxmlformats.org/drawingml/2006/table">
            <a:tbl>
              <a:tblPr firstRow="1" firstCol="1" bandRow="1"/>
              <a:tblGrid>
                <a:gridCol w="2285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99029683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413337528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7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63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(2019)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year’s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performance (2020)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year’s Actual Performance (2021)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Actuals as at July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2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Improvement 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 business development skills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Number of business/skills development </a:t>
                      </a: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trainings organised 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17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Increased 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access to health infrastructure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Number of health facilities provided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Economic empowerment of PWDs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of PWDs supported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6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Alleviate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extreme poverty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Number of persons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supported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275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3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45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848599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Policy Outcome Indicators and </a:t>
            </a:r>
            <a:r>
              <a:rPr lang="en-US" sz="4000" b="1" dirty="0" smtClean="0">
                <a:latin typeface="Century Gothic" panose="020B0502020202020204" pitchFamily="34" charset="0"/>
              </a:rPr>
              <a:t>Targets. </a:t>
            </a:r>
            <a:r>
              <a:rPr lang="en-US" sz="4000" b="1" dirty="0" err="1" smtClean="0">
                <a:latin typeface="Century Gothic" panose="020B0502020202020204" pitchFamily="34" charset="0"/>
              </a:rPr>
              <a:t>Cont</a:t>
            </a:r>
            <a:r>
              <a:rPr lang="en-US" sz="4000" b="1" dirty="0" smtClean="0">
                <a:latin typeface="Century Gothic" panose="020B0502020202020204" pitchFamily="34" charset="0"/>
              </a:rPr>
              <a:t>….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072023"/>
              </p:ext>
            </p:extLst>
          </p:nvPr>
        </p:nvGraphicFramePr>
        <p:xfrm>
          <a:off x="152402" y="1371599"/>
          <a:ext cx="8534397" cy="5689448"/>
        </p:xfrm>
        <a:graphic>
          <a:graphicData uri="http://schemas.openxmlformats.org/drawingml/2006/table">
            <a:tbl>
              <a:tblPr firstRow="1" firstCol="1" bandRow="1"/>
              <a:tblGrid>
                <a:gridCol w="2591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1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471">
                  <a:extLst>
                    <a:ext uri="{9D8B030D-6E8A-4147-A177-3AD203B41FA5}">
                      <a16:colId xmlns:a16="http://schemas.microsoft.com/office/drawing/2014/main" xmlns="" val="1990296832"/>
                    </a:ext>
                  </a:extLst>
                </a:gridCol>
                <a:gridCol w="633530">
                  <a:extLst>
                    <a:ext uri="{9D8B030D-6E8A-4147-A177-3AD203B41FA5}">
                      <a16:colId xmlns:a16="http://schemas.microsoft.com/office/drawing/2014/main" xmlns="" val="4133375289"/>
                    </a:ext>
                  </a:extLst>
                </a:gridCol>
                <a:gridCol w="633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62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383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(2019)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year’s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performance (2020)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year’s Actual Performance (2021)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Actuals as at July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Increased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stakeholders participation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stakeholders meetings organised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7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National Digital addressing system of AACMA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street and properties named and numbered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5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Expansion and Renovation of educational infrastructure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No of classroom blocks constructed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5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Expansion of Health facilities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No. of health facilities constructed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46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848599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Policy Outcome Indicators and </a:t>
            </a:r>
            <a:r>
              <a:rPr lang="en-US" sz="4000" b="1" dirty="0" smtClean="0">
                <a:latin typeface="Century Gothic" panose="020B0502020202020204" pitchFamily="34" charset="0"/>
              </a:rPr>
              <a:t>Targets. </a:t>
            </a:r>
            <a:r>
              <a:rPr lang="en-US" sz="4000" b="1" dirty="0" err="1" smtClean="0">
                <a:latin typeface="Century Gothic" panose="020B0502020202020204" pitchFamily="34" charset="0"/>
              </a:rPr>
              <a:t>Cont</a:t>
            </a:r>
            <a:r>
              <a:rPr lang="en-US" sz="4000" b="1" dirty="0" smtClean="0">
                <a:latin typeface="Century Gothic" panose="020B0502020202020204" pitchFamily="34" charset="0"/>
              </a:rPr>
              <a:t>….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349766"/>
              </p:ext>
            </p:extLst>
          </p:nvPr>
        </p:nvGraphicFramePr>
        <p:xfrm>
          <a:off x="152402" y="1371599"/>
          <a:ext cx="8534397" cy="5276032"/>
        </p:xfrm>
        <a:graphic>
          <a:graphicData uri="http://schemas.openxmlformats.org/drawingml/2006/table">
            <a:tbl>
              <a:tblPr firstRow="1" firstCol="1" bandRow="1"/>
              <a:tblGrid>
                <a:gridCol w="1904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99029683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413337528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1915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(2019)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year’s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performance (2020)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year’s Actual Performance (2021)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Actuals as at July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8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Composite Budget prepared based on Composite Annual Action Plan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Composite Budget approved by General Assembly by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 Oct.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 Oct.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 Oct.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 31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Oct.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 Oct.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9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Maintenance of Public Buildings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of Staff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Bungalows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Renovated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9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Rehabilitation  of roads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Km of roads rehabilitated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14KM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14KM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20KM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20KM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</a:rPr>
                        <a:t>20KM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20KM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5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C0AA-13C5-42F8-8707-B9C6EA4D33F1}" type="slidenum">
              <a:rPr lang="en-GB" smtClean="0"/>
              <a:t>47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3579" y="0"/>
            <a:ext cx="7848599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Policy Outcome Indicators and </a:t>
            </a:r>
            <a:r>
              <a:rPr lang="en-US" sz="4000" b="1" dirty="0" smtClean="0">
                <a:latin typeface="Century Gothic" panose="020B0502020202020204" pitchFamily="34" charset="0"/>
              </a:rPr>
              <a:t>Targets. </a:t>
            </a:r>
            <a:r>
              <a:rPr lang="en-US" sz="4000" b="1" dirty="0" err="1" smtClean="0">
                <a:latin typeface="Century Gothic" panose="020B0502020202020204" pitchFamily="34" charset="0"/>
              </a:rPr>
              <a:t>Cont</a:t>
            </a:r>
            <a:r>
              <a:rPr lang="en-US" sz="4000" b="1" dirty="0" smtClean="0">
                <a:latin typeface="Century Gothic" panose="020B0502020202020204" pitchFamily="34" charset="0"/>
              </a:rPr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635433"/>
              </p:ext>
            </p:extLst>
          </p:nvPr>
        </p:nvGraphicFramePr>
        <p:xfrm>
          <a:off x="152402" y="1371599"/>
          <a:ext cx="8534397" cy="5094913"/>
        </p:xfrm>
        <a:graphic>
          <a:graphicData uri="http://schemas.openxmlformats.org/drawingml/2006/table">
            <a:tbl>
              <a:tblPr firstRow="1" firstCol="1" bandRow="1"/>
              <a:tblGrid>
                <a:gridCol w="1904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99029683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413337528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38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 Description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of Measurement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(2019)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year’s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performance (2020)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year’s Actual Performance (2021)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Actuals as at July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2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Increase access to potable water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No. of boreholes drilled and mechanized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06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Disaster Prevention and Management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 of Disaster Prevention Education organized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9139" marR="49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2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graphicFrame>
        <p:nvGraphicFramePr>
          <p:cNvPr id="511" name="Google Shape;511;p64"/>
          <p:cNvGraphicFramePr/>
          <p:nvPr>
            <p:extLst>
              <p:ext uri="{D42A27DB-BD31-4B8C-83A1-F6EECF244321}">
                <p14:modId xmlns:p14="http://schemas.microsoft.com/office/powerpoint/2010/main" val="2126540704"/>
              </p:ext>
            </p:extLst>
          </p:nvPr>
        </p:nvGraphicFramePr>
        <p:xfrm>
          <a:off x="222738" y="104441"/>
          <a:ext cx="8464063" cy="636207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328404"/>
                <a:gridCol w="1363479"/>
                <a:gridCol w="1227132"/>
                <a:gridCol w="1090784"/>
                <a:gridCol w="1227132"/>
                <a:gridCol w="1227132"/>
              </a:tblGrid>
              <a:tr h="547585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dirty="0"/>
                        <a:t> KEY PERFORMANCE INFORMATION FOR BUDGET PROGRAMMES</a:t>
                      </a:r>
                      <a:endParaRPr sz="24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579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dirty="0" smtClean="0"/>
                        <a:t>( Management and Administration</a:t>
                      </a:r>
                      <a:r>
                        <a:rPr lang="en-US" sz="2400" u="none" strike="noStrike" dirty="0" smtClean="0"/>
                        <a:t>)</a:t>
                      </a:r>
                      <a:endParaRPr sz="24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662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Key/Main Outputs</a:t>
                      </a: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Output Indicator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Past Years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9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 as at July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</a:tr>
              <a:tr h="2007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Increase stakeholders participation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Number of stakeholders meetings organised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/>
                </a:tc>
              </a:tr>
              <a:tr h="17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Composite Budget prepared based on Composite Annual Action Plan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Composite Budget approved by General Assembly by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GB" sz="1800" b="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 October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GB" sz="1800" b="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 October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GB" sz="1800" b="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 October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 0</a:t>
                      </a: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graphicFrame>
        <p:nvGraphicFramePr>
          <p:cNvPr id="511" name="Google Shape;511;p64"/>
          <p:cNvGraphicFramePr/>
          <p:nvPr>
            <p:extLst>
              <p:ext uri="{D42A27DB-BD31-4B8C-83A1-F6EECF244321}">
                <p14:modId xmlns:p14="http://schemas.microsoft.com/office/powerpoint/2010/main" val="2825069386"/>
              </p:ext>
            </p:extLst>
          </p:nvPr>
        </p:nvGraphicFramePr>
        <p:xfrm>
          <a:off x="222738" y="104441"/>
          <a:ext cx="8464063" cy="6374862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328404"/>
                <a:gridCol w="1363479"/>
                <a:gridCol w="1227132"/>
                <a:gridCol w="1090784"/>
                <a:gridCol w="1227132"/>
                <a:gridCol w="1227132"/>
              </a:tblGrid>
              <a:tr h="493407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dirty="0"/>
                        <a:t> </a:t>
                      </a:r>
                      <a:r>
                        <a:rPr lang="en-US" sz="2000" b="1" u="none" strike="noStrike" dirty="0"/>
                        <a:t>KEY PERFORMANCE INFORMATION FOR BUDGET </a:t>
                      </a:r>
                      <a:r>
                        <a:rPr lang="en-US" sz="2000" b="1" u="none" strike="noStrike" dirty="0" smtClean="0"/>
                        <a:t>PROGRAMMES. </a:t>
                      </a:r>
                      <a:r>
                        <a:rPr lang="en-US" sz="2000" b="1" u="none" strike="noStrike" dirty="0" err="1" smtClean="0"/>
                        <a:t>Cont</a:t>
                      </a:r>
                      <a:r>
                        <a:rPr lang="en-US" sz="2000" b="1" u="none" strike="noStrike" dirty="0" smtClean="0"/>
                        <a:t>…</a:t>
                      </a:r>
                      <a:endParaRPr sz="20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7552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dirty="0" smtClean="0"/>
                        <a:t>( Infrastructure Delivery and Management)</a:t>
                      </a:r>
                      <a:endParaRPr sz="24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5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Key/Main Outputs</a:t>
                      </a: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Output Indicator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Past Years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3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 as at July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</a:tr>
              <a:tr h="1808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Maintenance of Public Buildings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No </a:t>
                      </a:r>
                      <a:r>
                        <a:rPr lang="en-US" sz="1800" baseline="0" dirty="0" smtClean="0"/>
                        <a:t>of Staff  </a:t>
                      </a:r>
                      <a:r>
                        <a:rPr lang="en-US" sz="1800" dirty="0" smtClean="0"/>
                        <a:t>Bungalows</a:t>
                      </a:r>
                      <a:r>
                        <a:rPr lang="en-US" sz="1800" baseline="0" dirty="0" smtClean="0"/>
                        <a:t> Renovated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5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49139" marR="49139" marT="0" marB="0" anchor="ctr"/>
                </a:tc>
              </a:tr>
              <a:tr h="11253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Expansion and Renovation of educational infrastructure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 of classroom blocks constructed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49139" marR="49139" marT="0" marB="0" anchor="ctr"/>
                </a:tc>
              </a:tr>
              <a:tr h="11253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Rehabilitation  of roads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Km of roads rehabilitated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14KM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Calibri"/>
                          <a:cs typeface="Times New Roman"/>
                        </a:rPr>
                        <a:t>14KM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20KM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20KM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41667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</a:tabLst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en-US" sz="2400" dirty="0"/>
              <a:t>The Directorate seeks to provide quality education to children within the school going age in the municipality irrespective of gender, language and Geographical location</a:t>
            </a:r>
            <a:r>
              <a:rPr lang="en-US" sz="2400" dirty="0" smtClean="0"/>
              <a:t>.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To achieve this vision, the office has been collaborating with SMCs parents Development Partners, NGO, Traditional Authorities, Religious organizations, Financial Institutions and above all the Municipal Assembly</a:t>
            </a:r>
            <a:r>
              <a:rPr lang="en-US" sz="2400" dirty="0" smtClean="0"/>
              <a:t>.</a:t>
            </a:r>
            <a:r>
              <a:rPr lang="en-GB" sz="2400" dirty="0" smtClean="0"/>
              <a:t> </a:t>
            </a:r>
            <a:endParaRPr lang="en-GB" sz="2400" dirty="0"/>
          </a:p>
          <a:p>
            <a:pPr algn="just"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en-GB" sz="2400" dirty="0" smtClean="0"/>
              <a:t>The </a:t>
            </a:r>
            <a:r>
              <a:rPr lang="en-GB" sz="2400" dirty="0"/>
              <a:t>municipality  has both basic and secondary  schools. </a:t>
            </a:r>
            <a:endParaRPr lang="en-GB" sz="2400" dirty="0" smtClean="0"/>
          </a:p>
          <a:p>
            <a:pPr algn="just"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en-GB" sz="2400" dirty="0" smtClean="0"/>
              <a:t>In </a:t>
            </a:r>
            <a:r>
              <a:rPr lang="en-GB" sz="2400" dirty="0"/>
              <a:t>all there </a:t>
            </a:r>
            <a:r>
              <a:rPr lang="en-GB" sz="2400" dirty="0" smtClean="0"/>
              <a:t>are 250 schools in the municipality. Breakdown are as follows: </a:t>
            </a:r>
            <a:r>
              <a:rPr lang="en-GB" sz="2400" dirty="0"/>
              <a:t>Eighty-Nine (89) Pre-Schools, Eighty-Nine (89) Primary Schools, Sixty-Six (66)Junior High Schools, Five (5) Senior High Schools and One (1) Technical/vocational school.</a:t>
            </a:r>
          </a:p>
          <a:p>
            <a:pPr algn="just">
              <a:tabLst>
                <a:tab pos="744538" algn="l"/>
              </a:tabLst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graphicFrame>
        <p:nvGraphicFramePr>
          <p:cNvPr id="511" name="Google Shape;511;p64"/>
          <p:cNvGraphicFramePr/>
          <p:nvPr>
            <p:extLst>
              <p:ext uri="{D42A27DB-BD31-4B8C-83A1-F6EECF244321}">
                <p14:modId xmlns:p14="http://schemas.microsoft.com/office/powerpoint/2010/main" val="1855680199"/>
              </p:ext>
            </p:extLst>
          </p:nvPr>
        </p:nvGraphicFramePr>
        <p:xfrm>
          <a:off x="222738" y="104440"/>
          <a:ext cx="8464063" cy="654327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328404"/>
                <a:gridCol w="1363479"/>
                <a:gridCol w="1227132"/>
                <a:gridCol w="1090784"/>
                <a:gridCol w="1227132"/>
                <a:gridCol w="1227132"/>
              </a:tblGrid>
              <a:tr h="639816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dirty="0"/>
                        <a:t> </a:t>
                      </a:r>
                      <a:r>
                        <a:rPr lang="en-US" sz="2000" b="1" u="none" strike="noStrike" dirty="0"/>
                        <a:t>KEY PERFORMANCE INFORMATION FOR BUDGET </a:t>
                      </a:r>
                      <a:r>
                        <a:rPr lang="en-US" sz="2000" b="1" u="none" strike="noStrike" dirty="0" smtClean="0"/>
                        <a:t>PROGRAMMES. </a:t>
                      </a:r>
                      <a:r>
                        <a:rPr lang="en-US" sz="2000" b="1" u="none" strike="noStrike" dirty="0" err="1" smtClean="0"/>
                        <a:t>Cont</a:t>
                      </a:r>
                      <a:r>
                        <a:rPr lang="en-US" sz="2000" b="1" u="none" strike="noStrike" dirty="0" smtClean="0"/>
                        <a:t>……</a:t>
                      </a:r>
                      <a:endParaRPr sz="20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624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dirty="0" smtClean="0"/>
                        <a:t>( </a:t>
                      </a:r>
                      <a:r>
                        <a:rPr lang="en-US" sz="3200" u="none" strike="noStrike" dirty="0" smtClean="0"/>
                        <a:t>Social Service Delivery</a:t>
                      </a:r>
                      <a:r>
                        <a:rPr lang="en-US" sz="2400" u="none" strike="noStrike" dirty="0" smtClean="0"/>
                        <a:t>)</a:t>
                      </a:r>
                      <a:endParaRPr sz="24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428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Key/Main Outputs</a:t>
                      </a: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Output Indicator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Past Years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6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 as at July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</a:tr>
              <a:tr h="2345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Expansion of Health facilities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No. of health facilities constructed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49139" marR="49139" marT="0" marB="0" anchor="ctr"/>
                </a:tc>
              </a:tr>
              <a:tr h="1636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Increase access to potable water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No. of boreholes drilled and mechanized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 marL="49139" marR="4913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9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graphicFrame>
        <p:nvGraphicFramePr>
          <p:cNvPr id="511" name="Google Shape;511;p64"/>
          <p:cNvGraphicFramePr/>
          <p:nvPr>
            <p:extLst>
              <p:ext uri="{D42A27DB-BD31-4B8C-83A1-F6EECF244321}">
                <p14:modId xmlns:p14="http://schemas.microsoft.com/office/powerpoint/2010/main" val="3060713823"/>
              </p:ext>
            </p:extLst>
          </p:nvPr>
        </p:nvGraphicFramePr>
        <p:xfrm>
          <a:off x="222738" y="104441"/>
          <a:ext cx="8464063" cy="636207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328404"/>
                <a:gridCol w="1363479"/>
                <a:gridCol w="1227132"/>
                <a:gridCol w="1090784"/>
                <a:gridCol w="1227132"/>
                <a:gridCol w="1227132"/>
              </a:tblGrid>
              <a:tr h="57100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dirty="0"/>
                        <a:t> KEY PERFORMANCE INFORMATION FOR BUDGET </a:t>
                      </a:r>
                      <a:r>
                        <a:rPr lang="en-US" sz="2000" b="1" u="none" strike="noStrike" dirty="0" smtClean="0"/>
                        <a:t>PROGRAMMES. </a:t>
                      </a:r>
                      <a:r>
                        <a:rPr lang="en-US" sz="2000" b="1" u="none" strike="noStrike" dirty="0" err="1" smtClean="0"/>
                        <a:t>Cont</a:t>
                      </a:r>
                      <a:r>
                        <a:rPr lang="en-US" sz="2000" b="1" u="none" strike="noStrike" dirty="0" smtClean="0"/>
                        <a:t>….</a:t>
                      </a:r>
                      <a:endParaRPr sz="20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432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dirty="0" smtClean="0"/>
                        <a:t>( Environmental Management</a:t>
                      </a:r>
                      <a:r>
                        <a:rPr lang="en-US" sz="2400" u="none" strike="noStrike" dirty="0" smtClean="0"/>
                        <a:t>)</a:t>
                      </a:r>
                      <a:endParaRPr sz="24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53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Key/Main Outputs</a:t>
                      </a: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Output Indicator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Past Years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3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 as at July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</a:tr>
              <a:tr h="18253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Disaster Prevention and Management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 of Disaster Prevention Education organized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/>
                        <a:t>4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</a:t>
                      </a:r>
                      <a:endParaRPr lang="en-US" sz="1800" b="0" dirty="0"/>
                    </a:p>
                  </a:txBody>
                  <a:tcPr marL="49139" marR="49139" marT="0" marB="0" anchor="ctr"/>
                </a:tc>
              </a:tr>
              <a:tr h="19268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Improvement 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 business development skills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Number of business/skills development </a:t>
                      </a:r>
                      <a:r>
                        <a:rPr lang="en-GB" sz="19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trainings organised 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7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66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BUDGET PROGRAMME PERFORMANCE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46895"/>
              </p:ext>
            </p:extLst>
          </p:nvPr>
        </p:nvGraphicFramePr>
        <p:xfrm>
          <a:off x="152400" y="1142999"/>
          <a:ext cx="88392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0698"/>
                <a:gridCol w="2696705"/>
                <a:gridCol w="2621797"/>
              </a:tblGrid>
              <a:tr h="9285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Budget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Programme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 as at July, 2021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291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Management and Administration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5,362,046.00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1,559,434.44</a:t>
                      </a:r>
                    </a:p>
                  </a:txBody>
                  <a:tcPr marL="9525" marR="9525" marT="9525" marB="0" anchor="ctr"/>
                </a:tc>
              </a:tr>
              <a:tr h="48287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Social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Service Delivery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3,491,439.00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589,862.03</a:t>
                      </a:r>
                    </a:p>
                  </a:txBody>
                  <a:tcPr marL="9525" marR="9525" marT="9525" marB="0" anchor="ctr"/>
                </a:tc>
              </a:tr>
              <a:tr h="854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Infrastructural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Delivery and Management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3,764,519.00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569,902.20</a:t>
                      </a:r>
                    </a:p>
                  </a:txBody>
                  <a:tcPr marL="9525" marR="9525" marT="9525" marB="0" anchor="ctr"/>
                </a:tc>
              </a:tr>
              <a:tr h="854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Economic Development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1,063,148.25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425,763.78</a:t>
                      </a:r>
                    </a:p>
                  </a:txBody>
                  <a:tcPr marL="9525" marR="9525" marT="9525" marB="0" anchor="ctr"/>
                </a:tc>
              </a:tr>
              <a:tr h="8543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Environmental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management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387,448.91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104,951.46</a:t>
                      </a:r>
                    </a:p>
                  </a:txBody>
                  <a:tcPr marL="9525" marR="9525" marT="9525" marB="0" anchor="ctr"/>
                </a:tc>
              </a:tr>
              <a:tr h="48287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14,068,601.16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3,249,913.91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849"/>
            <a:ext cx="9220200" cy="45035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KEY PROJECTS AND PROGRAMMES FROM ALL SOURCES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28856"/>
              </p:ext>
            </p:extLst>
          </p:nvPr>
        </p:nvGraphicFramePr>
        <p:xfrm>
          <a:off x="228600" y="606233"/>
          <a:ext cx="8763000" cy="6115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362"/>
                <a:gridCol w="3685838"/>
                <a:gridCol w="1524000"/>
                <a:gridCol w="1456683"/>
                <a:gridCol w="1515117"/>
              </a:tblGrid>
              <a:tr h="71067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Name</a:t>
                      </a:r>
                      <a:r>
                        <a:rPr lang="en-US" sz="1800" b="1" baseline="0" dirty="0" smtClean="0"/>
                        <a:t> of </a:t>
                      </a:r>
                      <a:r>
                        <a:rPr lang="en-US" sz="1800" b="1" dirty="0" smtClean="0"/>
                        <a:t>Project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Amount Budgeted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Actual as at July, 2021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Outstanding Payment</a:t>
                      </a:r>
                      <a:endParaRPr lang="en-US" sz="1800" b="1" dirty="0"/>
                    </a:p>
                  </a:txBody>
                  <a:tcPr/>
                </a:tc>
              </a:tr>
              <a:tr h="170265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Drilling and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mechanization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4 no.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borehole at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Odumasi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market, Konongo market, Konongo lorry station,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Kyekyeware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165,000.00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112,989.60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52,010.40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411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1no 10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seater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squat W/C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toilet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mechanised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borehole at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Agyareago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184,531.00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148,043.70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36,487.30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4658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3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1no 10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seater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squat W/C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toilet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mechanised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borehole at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Kramokrom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187,736.00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155,250.90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32,485.10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1416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1no 10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seater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squat W/C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toilet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mechanized borehole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Praaso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185,733.00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161695.80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24,037.20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849"/>
            <a:ext cx="9220200" cy="90755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KEY PROJECTS AND PROGRAMMES FROM ALL SOURCES cont.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166349"/>
              </p:ext>
            </p:extLst>
          </p:nvPr>
        </p:nvGraphicFramePr>
        <p:xfrm>
          <a:off x="228600" y="990601"/>
          <a:ext cx="8763000" cy="5562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362"/>
                <a:gridCol w="2847638"/>
                <a:gridCol w="1905000"/>
                <a:gridCol w="1752600"/>
                <a:gridCol w="1676400"/>
              </a:tblGrid>
              <a:tr h="703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Name</a:t>
                      </a:r>
                      <a:r>
                        <a:rPr lang="en-US" sz="1800" b="1" baseline="0" dirty="0" smtClean="0"/>
                        <a:t> of </a:t>
                      </a:r>
                      <a:r>
                        <a:rPr lang="en-US" sz="1800" b="1" dirty="0" smtClean="0"/>
                        <a:t>Project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Amount Budgeted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Actual as at July, 2021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Outstanding Payment</a:t>
                      </a:r>
                      <a:endParaRPr lang="en-US" sz="1800" b="1" dirty="0"/>
                    </a:p>
                  </a:txBody>
                  <a:tcPr/>
                </a:tc>
              </a:tr>
              <a:tr h="202124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Drilling and mechanization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No.borehole at Odumasi Extension,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Dwease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Bimma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Patriensa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Adumkrom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Obenimase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239,274.00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35,891.10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203,382.90</a:t>
                      </a:r>
                    </a:p>
                  </a:txBody>
                  <a:tcPr marL="9525" marR="9525" marT="9525" marB="0" anchor="ctr"/>
                </a:tc>
              </a:tr>
              <a:tr h="121693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1 No 3 Unit Classroom Block,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Ancilliary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Facilities at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Ohenekwanta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383,882.00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272,678.47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111,203.53 </a:t>
                      </a:r>
                    </a:p>
                  </a:txBody>
                  <a:tcPr marL="9525" marR="9525" marT="9525" marB="0" anchor="ctr"/>
                </a:tc>
              </a:tr>
              <a:tr h="115816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Renovation 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Municipal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Assembly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Office Building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199,981.00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102,811.15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97,169.85 </a:t>
                      </a:r>
                    </a:p>
                  </a:txBody>
                  <a:tcPr marL="9525" marR="9525" marT="9525" marB="0" anchor="ctr"/>
                </a:tc>
              </a:tr>
              <a:tr h="46247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1,546,137.00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989,360.72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556,776.28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381000"/>
          </a:xfrm>
        </p:spPr>
        <p:txBody>
          <a:bodyPr>
            <a:noAutofit/>
          </a:bodyPr>
          <a:lstStyle/>
          <a:p>
            <a:pPr>
              <a:tabLst>
                <a:tab pos="1028700" algn="l"/>
              </a:tabLst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Sanitation Budget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33698"/>
              </p:ext>
            </p:extLst>
          </p:nvPr>
        </p:nvGraphicFramePr>
        <p:xfrm>
          <a:off x="685800" y="762001"/>
          <a:ext cx="8001000" cy="5567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3083"/>
                <a:gridCol w="3037417"/>
                <a:gridCol w="2000250"/>
                <a:gridCol w="2000250"/>
              </a:tblGrid>
              <a:tr h="3884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                                         SOLID WASTE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8169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Name</a:t>
                      </a:r>
                      <a:r>
                        <a:rPr lang="en-US" sz="2000" b="1" baseline="0" dirty="0" smtClean="0"/>
                        <a:t> of Activity/Project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Budget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Actual as at July, 2021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53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Waste </a:t>
                      </a:r>
                      <a:r>
                        <a:rPr lang="en-US" sz="2000" u="none" strike="noStrike" dirty="0">
                          <a:effectLst/>
                        </a:rPr>
                        <a:t>Management (Local)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46,000.00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32,765.90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1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Fumigation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307,191.00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16,000.00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1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Sanitation Improvement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230,000.00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Arial" panose="020B0604020202020204" pitchFamily="34" charset="0"/>
                        </a:rPr>
                        <a:t>57,500.00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32874">
                <a:tc gridSpan="4">
                  <a:txBody>
                    <a:bodyPr/>
                    <a:lstStyle/>
                    <a:p>
                      <a:r>
                        <a:rPr lang="en-US" sz="2800" b="1" dirty="0" smtClean="0"/>
                        <a:t>                                  LIQUID WASTE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169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Name</a:t>
                      </a:r>
                      <a:r>
                        <a:rPr lang="en-US" sz="2000" b="1" baseline="0" dirty="0" smtClean="0"/>
                        <a:t> of Activity/Project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Budget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Actual as at July, 2021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4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Dislodgement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Toilet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30,000.00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17,879.70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414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455" name="Google Shape;455;p56"/>
          <p:cNvSpPr txBox="1">
            <a:spLocks noGrp="1"/>
          </p:cNvSpPr>
          <p:nvPr>
            <p:ph type="title"/>
          </p:nvPr>
        </p:nvSpPr>
        <p:spPr>
          <a:xfrm>
            <a:off x="477982" y="537754"/>
            <a:ext cx="82296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</a:pPr>
            <a:r>
              <a:rPr lang="en-US" b="1" dirty="0">
                <a:latin typeface="+mn-lt"/>
              </a:rPr>
              <a:t>DP Supported </a:t>
            </a:r>
            <a:r>
              <a:rPr lang="en-US" b="1" dirty="0" err="1">
                <a:latin typeface="+mn-lt"/>
              </a:rPr>
              <a:t>Programmes</a:t>
            </a:r>
            <a:r>
              <a:rPr lang="en-US" b="1" dirty="0">
                <a:latin typeface="+mn-lt"/>
              </a:rPr>
              <a:t> </a:t>
            </a:r>
            <a:endParaRPr b="1" dirty="0">
              <a:latin typeface="+mn-lt"/>
            </a:endParaRPr>
          </a:p>
        </p:txBody>
      </p:sp>
      <p:graphicFrame>
        <p:nvGraphicFramePr>
          <p:cNvPr id="456" name="Google Shape;456;p56"/>
          <p:cNvGraphicFramePr/>
          <p:nvPr>
            <p:extLst>
              <p:ext uri="{D42A27DB-BD31-4B8C-83A1-F6EECF244321}">
                <p14:modId xmlns:p14="http://schemas.microsoft.com/office/powerpoint/2010/main" val="1401584417"/>
              </p:ext>
            </p:extLst>
          </p:nvPr>
        </p:nvGraphicFramePr>
        <p:xfrm>
          <a:off x="416436" y="1321773"/>
          <a:ext cx="7813164" cy="475899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8753"/>
                <a:gridCol w="2676732"/>
                <a:gridCol w="2025635"/>
                <a:gridCol w="2532044"/>
              </a:tblGrid>
              <a:tr h="222479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No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Name of Activity/Project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+mj-lt"/>
                        </a:rPr>
                        <a:t>Budget </a:t>
                      </a:r>
                      <a:endParaRPr sz="18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Actual as at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July,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</a:tr>
              <a:tr h="366168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MAG (DCAT - furnishing of office and meetings, licenses of motor bikes, allowances)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102,000.00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r"/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r"/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r"/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r"/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48,039.20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2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6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31"/>
            <a:ext cx="79248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Flagship Projects/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(Assembly’s Contribution)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777079"/>
              </p:ext>
            </p:extLst>
          </p:nvPr>
        </p:nvGraphicFramePr>
        <p:xfrm>
          <a:off x="76201" y="1026084"/>
          <a:ext cx="9030018" cy="5695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399"/>
                <a:gridCol w="2362200"/>
                <a:gridCol w="3581400"/>
                <a:gridCol w="1295400"/>
                <a:gridCol w="1257619"/>
              </a:tblGrid>
              <a:tr h="137585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Type of Flagship project/program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Name</a:t>
                      </a:r>
                      <a:r>
                        <a:rPr lang="en-US" sz="2000" b="1" baseline="0" dirty="0" smtClean="0"/>
                        <a:t> of Activity/Project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Budget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Actual as at July, 2021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117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One District One Factory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Support </a:t>
                      </a:r>
                      <a:r>
                        <a:rPr lang="en-US" sz="1800" baseline="0" dirty="0" smtClean="0"/>
                        <a:t>for </a:t>
                      </a:r>
                      <a:r>
                        <a:rPr lang="en-US" sz="1800" dirty="0" smtClean="0"/>
                        <a:t>Construction of a cassava factory located at Low Cost – </a:t>
                      </a:r>
                      <a:r>
                        <a:rPr lang="en-US" sz="1800" dirty="0" err="1" smtClean="0"/>
                        <a:t>konongo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baseline="0" dirty="0" smtClean="0"/>
                        <a:t>IDIF)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(Facilitation of Land acquisition and </a:t>
                      </a:r>
                      <a:r>
                        <a:rPr lang="en-US" sz="1800" dirty="0" smtClean="0"/>
                        <a:t>Provision 1No. 50KVA pole-mounted transformer for the cassava factory at Konongo - Low cost)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100,000.00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89,608.00</a:t>
                      </a:r>
                    </a:p>
                  </a:txBody>
                  <a:tcPr/>
                </a:tc>
              </a:tr>
              <a:tr h="9598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Planting for Food and Jobs(PFJ)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Support to Planting for Food and Jobs(PFJ)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(Facilitation of Land acquisition)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50,000.00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25,800.00</a:t>
                      </a:r>
                    </a:p>
                  </a:txBody>
                  <a:tcPr/>
                </a:tc>
              </a:tr>
              <a:tr h="12478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One District One Factory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Support for Construction of Rider Steel Factory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baseline="0" dirty="0" smtClean="0"/>
                        <a:t>IDIF)</a:t>
                      </a:r>
                      <a:r>
                        <a:rPr lang="en-US" sz="1800" dirty="0" smtClean="0"/>
                        <a:t> at Odumasi three lane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(Facilitation of Land acquisition)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25,765.00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31"/>
            <a:ext cx="79248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Flagship Projects/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(Assembly’s Contribution)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618699"/>
              </p:ext>
            </p:extLst>
          </p:nvPr>
        </p:nvGraphicFramePr>
        <p:xfrm>
          <a:off x="76201" y="1026084"/>
          <a:ext cx="9030018" cy="5488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/>
                <a:gridCol w="2667000"/>
                <a:gridCol w="2895600"/>
                <a:gridCol w="1447800"/>
                <a:gridCol w="1410019"/>
              </a:tblGrid>
              <a:tr h="16506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Type of Flagship project/program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Name</a:t>
                      </a:r>
                      <a:r>
                        <a:rPr lang="en-US" sz="2000" b="1" baseline="0" dirty="0" smtClean="0"/>
                        <a:t> of Activity/Project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Budget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Actual as at July, 2021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970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Planting for Food and Jobs(PFJ) </a:t>
                      </a:r>
                      <a:endParaRPr lang="en-US" sz="1800" dirty="0" smtClean="0"/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Planting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for export and rural development PERD (seedling of palm oil seedlings)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    </a:t>
                      </a:r>
                      <a:r>
                        <a:rPr lang="en-US" sz="1800" baseline="0" dirty="0" smtClean="0"/>
                        <a:t>165</a:t>
                      </a:r>
                      <a:r>
                        <a:rPr lang="en-US" sz="1800" dirty="0" smtClean="0"/>
                        <a:t>,000.00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100,000.00</a:t>
                      </a:r>
                      <a:endParaRPr lang="en-US" sz="1800" dirty="0"/>
                    </a:p>
                  </a:txBody>
                  <a:tcPr/>
                </a:tc>
              </a:tr>
              <a:tr h="11516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Planting for Food and Jobs(PFJ) </a:t>
                      </a:r>
                      <a:endParaRPr lang="en-US" sz="1800" dirty="0" smtClean="0"/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Support for Special Rice Initiative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Programme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10,000.00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6,567.98</a:t>
                      </a:r>
                    </a:p>
                  </a:txBody>
                  <a:tcPr/>
                </a:tc>
              </a:tr>
              <a:tr h="11516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free basic and SHS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free basic and SHS ( provision of motor bikes, Monitoring, dual Desks)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125,000.00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95,876.99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762001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/>
          </a:p>
          <a:p>
            <a:pPr marL="0" indent="0" algn="ctr">
              <a:buNone/>
            </a:pPr>
            <a:endParaRPr lang="en-US" sz="6000" b="1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OUTLOOK FOR 2022-2025</a:t>
            </a:r>
            <a:endParaRPr lang="en-US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4166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en-US" sz="4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/>
              <a:t>The Municipality has only </a:t>
            </a:r>
            <a:r>
              <a:rPr lang="en-GB" dirty="0" smtClean="0"/>
              <a:t>one </a:t>
            </a:r>
            <a:r>
              <a:rPr lang="en-GB" dirty="0"/>
              <a:t>public </a:t>
            </a:r>
            <a:r>
              <a:rPr lang="en-GB" dirty="0" smtClean="0"/>
              <a:t>hospital located </a:t>
            </a:r>
            <a:r>
              <a:rPr lang="en-GB" dirty="0"/>
              <a:t>in the Municipal capital, Konongo </a:t>
            </a:r>
            <a:r>
              <a:rPr lang="en-GB" dirty="0" smtClean="0"/>
              <a:t>– </a:t>
            </a:r>
            <a:r>
              <a:rPr lang="en-GB" dirty="0" err="1" smtClean="0"/>
              <a:t>Odumasi</a:t>
            </a:r>
            <a:r>
              <a:rPr lang="en-GB" dirty="0" smtClean="0"/>
              <a:t>.</a:t>
            </a:r>
            <a:endParaRPr lang="en-GB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/>
              <a:t>This facility serves residents within the Municipality and beyond.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/>
              <a:t>There </a:t>
            </a:r>
            <a:r>
              <a:rPr lang="en-GB" dirty="0" smtClean="0"/>
              <a:t>is </a:t>
            </a:r>
            <a:r>
              <a:rPr lang="en-GB" dirty="0"/>
              <a:t>also one privately-owned hospital and </a:t>
            </a:r>
            <a:r>
              <a:rPr lang="en-GB" dirty="0" smtClean="0"/>
              <a:t>three privately-owned heath centres in </a:t>
            </a:r>
            <a:r>
              <a:rPr lang="en-GB" dirty="0"/>
              <a:t>Konongo to assist in providing health care services.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/>
              <a:t>There are </a:t>
            </a:r>
            <a:r>
              <a:rPr lang="en-GB" dirty="0" smtClean="0"/>
              <a:t>Five </a:t>
            </a:r>
            <a:r>
              <a:rPr lang="en-GB" dirty="0"/>
              <a:t>health Centres in the municipality located in </a:t>
            </a:r>
            <a:r>
              <a:rPr lang="en-GB" dirty="0" err="1" smtClean="0"/>
              <a:t>Dwease</a:t>
            </a:r>
            <a:r>
              <a:rPr lang="en-GB" dirty="0"/>
              <a:t>, </a:t>
            </a:r>
            <a:r>
              <a:rPr lang="en-GB" dirty="0" err="1"/>
              <a:t>Odumase</a:t>
            </a:r>
            <a:r>
              <a:rPr lang="en-GB" dirty="0"/>
              <a:t>, </a:t>
            </a:r>
            <a:r>
              <a:rPr lang="en-GB" dirty="0" err="1" smtClean="0"/>
              <a:t>Patriensa</a:t>
            </a:r>
            <a:r>
              <a:rPr lang="en-GB" dirty="0" smtClean="0"/>
              <a:t>, </a:t>
            </a:r>
            <a:r>
              <a:rPr lang="en-GB" dirty="0" err="1" smtClean="0"/>
              <a:t>Nyabo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/>
              <a:t>Praaso</a:t>
            </a:r>
            <a:r>
              <a:rPr lang="en-GB" dirty="0"/>
              <a:t>, to attend to minor cases and illnesses. Services provided at such facilities include, out-patient, ante-natal, in-patient and dispensary.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/>
              <a:t>Furthermore, the municipality has </a:t>
            </a:r>
            <a:r>
              <a:rPr lang="en-GB" dirty="0" smtClean="0"/>
              <a:t>Five (5) </a:t>
            </a:r>
            <a:r>
              <a:rPr lang="en-GB" dirty="0"/>
              <a:t>Community-Based Health Planning Services (CHPS) compounds. Located at </a:t>
            </a:r>
            <a:r>
              <a:rPr lang="en-GB" dirty="0" err="1"/>
              <a:t>Kramokrom</a:t>
            </a:r>
            <a:r>
              <a:rPr lang="en-GB" dirty="0"/>
              <a:t>, </a:t>
            </a:r>
            <a:r>
              <a:rPr lang="en-GB" dirty="0" err="1"/>
              <a:t>Boatengkrom</a:t>
            </a:r>
            <a:r>
              <a:rPr lang="en-GB" dirty="0"/>
              <a:t>, </a:t>
            </a:r>
            <a:r>
              <a:rPr lang="en-GB" dirty="0" err="1"/>
              <a:t>Kyekyewere</a:t>
            </a:r>
            <a:r>
              <a:rPr lang="en-GB" dirty="0"/>
              <a:t>, </a:t>
            </a:r>
            <a:r>
              <a:rPr lang="en-GB" dirty="0" err="1"/>
              <a:t>Kyekyebiase</a:t>
            </a:r>
            <a:r>
              <a:rPr lang="en-GB" dirty="0"/>
              <a:t> and </a:t>
            </a:r>
            <a:r>
              <a:rPr lang="en-GB" dirty="0" err="1"/>
              <a:t>Obenimase</a:t>
            </a:r>
            <a:r>
              <a:rPr lang="en-GB" dirty="0"/>
              <a:t>.</a:t>
            </a:r>
            <a:endParaRPr lang="en-US" dirty="0"/>
          </a:p>
          <a:p>
            <a:pPr marL="0" indent="0">
              <a:buNone/>
              <a:tabLst>
                <a:tab pos="627063" algn="l"/>
              </a:tabLst>
            </a:pP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9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476" name="Google Shape;476;p59"/>
          <p:cNvSpPr txBox="1">
            <a:spLocks noGrp="1"/>
          </p:cNvSpPr>
          <p:nvPr>
            <p:ph type="title"/>
          </p:nvPr>
        </p:nvSpPr>
        <p:spPr>
          <a:xfrm>
            <a:off x="540327" y="662565"/>
            <a:ext cx="76200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dirty="0"/>
              <a:t>MMDA Adopted Policy Objectives for </a:t>
            </a:r>
            <a:r>
              <a:rPr lang="en-US" sz="3200" b="1" dirty="0" smtClean="0"/>
              <a:t>2022</a:t>
            </a:r>
            <a:endParaRPr sz="3200" b="1" dirty="0"/>
          </a:p>
        </p:txBody>
      </p:sp>
      <p:graphicFrame>
        <p:nvGraphicFramePr>
          <p:cNvPr id="477" name="Google Shape;477;p59"/>
          <p:cNvGraphicFramePr/>
          <p:nvPr>
            <p:extLst>
              <p:ext uri="{D42A27DB-BD31-4B8C-83A1-F6EECF244321}">
                <p14:modId xmlns:p14="http://schemas.microsoft.com/office/powerpoint/2010/main" val="2573991719"/>
              </p:ext>
            </p:extLst>
          </p:nvPr>
        </p:nvGraphicFramePr>
        <p:xfrm>
          <a:off x="304800" y="1336959"/>
          <a:ext cx="8458199" cy="554313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86797"/>
                <a:gridCol w="3068171"/>
                <a:gridCol w="2103231"/>
              </a:tblGrid>
              <a:tr h="694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FOCUS AREA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POLICY OBJECTIVE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BUDGET ALLOCATION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1007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ADMINISTRATION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Deepen political and administrative decentralization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4,052,373.08</a:t>
                      </a:r>
                    </a:p>
                  </a:txBody>
                  <a:tcPr marL="9525" marR="9525" marT="9525" marB="0" anchor="ctr"/>
                </a:tc>
              </a:tr>
              <a:tr h="77514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EDUCATION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&amp; YOUTH DEVT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Ensure free, equitable and quality education for all by 2030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2,001,905.88</a:t>
                      </a:r>
                    </a:p>
                  </a:txBody>
                  <a:tcPr marL="9525" marR="9525" marT="9525" marB="0" anchor="ctr"/>
                </a:tc>
              </a:tr>
              <a:tr h="124022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INFRASTRUTURE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&amp; MGT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 Facilitate sustained and resilient infrastructure dev.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ii. Enhance inclusive urbanization &amp; capacity for settlement planning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4,026,644.45</a:t>
                      </a:r>
                    </a:p>
                  </a:txBody>
                  <a:tcPr marL="9525" marR="9525" marT="9525" marB="0" anchor="ctr"/>
                </a:tc>
              </a:tr>
              <a:tr h="1193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HEALTH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Achieve universal health coverage, including financial risk protection access to qual. health-care service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1,311,642.15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0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9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476" name="Google Shape;476;p59"/>
          <p:cNvSpPr txBox="1">
            <a:spLocks noGrp="1"/>
          </p:cNvSpPr>
          <p:nvPr>
            <p:ph type="title"/>
          </p:nvPr>
        </p:nvSpPr>
        <p:spPr>
          <a:xfrm>
            <a:off x="540327" y="662564"/>
            <a:ext cx="7620000" cy="93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 b="1" dirty="0"/>
              <a:t>MMDA Adopted Policy Objectives for </a:t>
            </a:r>
            <a:r>
              <a:rPr lang="en-US" sz="3600" b="1" dirty="0" smtClean="0"/>
              <a:t>2022. </a:t>
            </a:r>
            <a:r>
              <a:rPr lang="en-US" sz="3600" b="1" dirty="0" err="1" smtClean="0"/>
              <a:t>cont</a:t>
            </a:r>
            <a:r>
              <a:rPr lang="en-US" sz="3600" b="1" dirty="0" smtClean="0"/>
              <a:t>…..</a:t>
            </a:r>
            <a:endParaRPr sz="3600" b="1" dirty="0"/>
          </a:p>
        </p:txBody>
      </p:sp>
      <p:graphicFrame>
        <p:nvGraphicFramePr>
          <p:cNvPr id="477" name="Google Shape;477;p59"/>
          <p:cNvGraphicFramePr/>
          <p:nvPr>
            <p:extLst>
              <p:ext uri="{D42A27DB-BD31-4B8C-83A1-F6EECF244321}">
                <p14:modId xmlns:p14="http://schemas.microsoft.com/office/powerpoint/2010/main" val="4196968049"/>
              </p:ext>
            </p:extLst>
          </p:nvPr>
        </p:nvGraphicFramePr>
        <p:xfrm>
          <a:off x="484899" y="1676399"/>
          <a:ext cx="7772400" cy="497131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84775"/>
                <a:gridCol w="2369125"/>
                <a:gridCol w="2618500"/>
              </a:tblGrid>
              <a:tr h="11585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FOCUS AREA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POLICY OBJECTIVE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BUDGET ALLOCATION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1361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TOURISM,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TRADE &amp; INDUSTRY,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Ensure all learners acquire know. &amp; skills, to promote Sustainable development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1,014,192.13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471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SOC.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WEL. &amp; COM.DEVT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Implement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appropriate social protection system and measures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450,000.00</a:t>
                      </a:r>
                    </a:p>
                  </a:txBody>
                  <a:tcPr marL="9525" marR="9525" marT="9525" marB="0" anchor="ctr"/>
                </a:tc>
              </a:tr>
              <a:tr h="73302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AGRICULTURE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Improve production efficiency and yield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443,742.76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12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13,300,500.45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1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83" y="130984"/>
            <a:ext cx="8153399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POLICY OUTCOME INDICATORS AND TARGETS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21743"/>
              </p:ext>
            </p:extLst>
          </p:nvPr>
        </p:nvGraphicFramePr>
        <p:xfrm>
          <a:off x="2" y="774251"/>
          <a:ext cx="8974220" cy="54772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1883"/>
                <a:gridCol w="1112450"/>
                <a:gridCol w="543037"/>
                <a:gridCol w="487100"/>
                <a:gridCol w="556686"/>
                <a:gridCol w="626272"/>
                <a:gridCol w="626272"/>
                <a:gridCol w="696668"/>
                <a:gridCol w="836819"/>
                <a:gridCol w="836819"/>
                <a:gridCol w="830640"/>
                <a:gridCol w="749574"/>
              </a:tblGrid>
              <a:tr h="41465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</a:rPr>
                        <a:t>Outcome Indicator Description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</a:rPr>
                        <a:t>Unit of Measurement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Baseline 2019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Previous year 2020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Current Year (2021)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(2022)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(2023)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(2024)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(2025)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6084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 Narrow" panose="020B0606020202030204" pitchFamily="34" charset="0"/>
                        </a:rPr>
                        <a:t>Year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 Narrow" panose="020B0606020202030204" pitchFamily="34" charset="0"/>
                        </a:rPr>
                        <a:t>Year 2020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Actual as at</a:t>
                      </a:r>
                      <a:r>
                        <a:rPr lang="en-US" sz="1400" baseline="0" dirty="0" smtClean="0"/>
                        <a:t> July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</a:tr>
              <a:tr h="74452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Increase in the number of  educational infrastructure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Number of </a:t>
                      </a: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classrooms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630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624</a:t>
                      </a:r>
                      <a:endParaRPr lang="en-GB" sz="1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635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628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670</a:t>
                      </a:r>
                      <a:endParaRPr lang="en-US" sz="19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682</a:t>
                      </a:r>
                      <a:endParaRPr lang="en-US" sz="19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694</a:t>
                      </a:r>
                      <a:endParaRPr lang="en-US" sz="19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706</a:t>
                      </a:r>
                      <a:endParaRPr lang="en-US" sz="19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718</a:t>
                      </a:r>
                      <a:endParaRPr lang="en-US" sz="1900" dirty="0"/>
                    </a:p>
                  </a:txBody>
                  <a:tcPr marL="36195" marR="36195" marT="0" marB="0" anchor="ctr"/>
                </a:tc>
              </a:tr>
              <a:tr h="984812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en-GB" sz="19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of Desk Provided</a:t>
                      </a:r>
                      <a:endParaRPr lang="en-GB" sz="1900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400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350</a:t>
                      </a:r>
                      <a:endParaRPr lang="en-GB" sz="1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450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800</a:t>
                      </a:r>
                      <a:endParaRPr lang="en-US" sz="1900" b="0" dirty="0"/>
                    </a:p>
                  </a:txBody>
                  <a:tcPr marL="36195" marR="361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smtClean="0"/>
                        <a:t>0</a:t>
                      </a:r>
                      <a:endParaRPr lang="en-US" sz="1900" b="0" dirty="0"/>
                    </a:p>
                  </a:txBody>
                  <a:tcPr marL="36195" marR="361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900</a:t>
                      </a:r>
                      <a:endParaRPr lang="en-US" sz="1900" b="0" dirty="0"/>
                    </a:p>
                  </a:txBody>
                  <a:tcPr marL="36195" marR="361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1000</a:t>
                      </a:r>
                      <a:endParaRPr lang="en-US" sz="1900" b="0" dirty="0"/>
                    </a:p>
                  </a:txBody>
                  <a:tcPr marL="36195" marR="361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1100</a:t>
                      </a:r>
                      <a:endParaRPr lang="en-US" sz="1900" b="0" dirty="0"/>
                    </a:p>
                  </a:txBody>
                  <a:tcPr marL="36195" marR="361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1200</a:t>
                      </a:r>
                      <a:endParaRPr lang="en-US" sz="1900" b="0" dirty="0"/>
                    </a:p>
                  </a:txBody>
                  <a:tcPr marL="36195" marR="361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Increase access to health infrastructure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Number of health facilities provided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1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2</a:t>
                      </a:r>
                      <a:endParaRPr lang="en-US" sz="1900" b="0" dirty="0"/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</a:t>
                      </a:r>
                      <a:endParaRPr lang="en-US" sz="1900" b="0" dirty="0"/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3</a:t>
                      </a:r>
                      <a:endParaRPr lang="en-US" sz="1900" b="0" dirty="0"/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4</a:t>
                      </a:r>
                      <a:endParaRPr lang="en-US" sz="1900" b="0" dirty="0"/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5</a:t>
                      </a:r>
                      <a:endParaRPr lang="en-US" sz="1900" b="0" dirty="0"/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6</a:t>
                      </a:r>
                      <a:endParaRPr lang="en-US" sz="1900" b="0" dirty="0"/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28600" y="22123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83" y="130984"/>
            <a:ext cx="8153399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POLICY OUTCOME INDICATORS AND TARGETS. </a:t>
            </a:r>
            <a:r>
              <a:rPr lang="en-US" sz="2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</a:t>
            </a: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…..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71937"/>
              </p:ext>
            </p:extLst>
          </p:nvPr>
        </p:nvGraphicFramePr>
        <p:xfrm>
          <a:off x="228601" y="774251"/>
          <a:ext cx="8745621" cy="57789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44579"/>
                <a:gridCol w="1084113"/>
                <a:gridCol w="529204"/>
                <a:gridCol w="474692"/>
                <a:gridCol w="542506"/>
                <a:gridCol w="610319"/>
                <a:gridCol w="610319"/>
                <a:gridCol w="678922"/>
                <a:gridCol w="815503"/>
                <a:gridCol w="815503"/>
                <a:gridCol w="809481"/>
                <a:gridCol w="730480"/>
              </a:tblGrid>
              <a:tr h="99758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</a:rPr>
                        <a:t>Outcome Indicator Description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</a:rPr>
                        <a:t>Unit of Measurement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Baseline 2019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Previous year 2020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Current Year (2021)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(2022)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(2023)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(2024)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(2025)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7824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 Narrow" panose="020B0606020202030204" pitchFamily="34" charset="0"/>
                        </a:rPr>
                        <a:t>Year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 Narrow" panose="020B0606020202030204" pitchFamily="34" charset="0"/>
                        </a:rPr>
                        <a:t>Year 2020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Actual as at</a:t>
                      </a:r>
                      <a:r>
                        <a:rPr lang="en-US" sz="1400" baseline="0" dirty="0" smtClean="0"/>
                        <a:t> July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</a:tr>
              <a:tr h="1592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Upgrade</a:t>
                      </a:r>
                      <a:r>
                        <a:rPr lang="en-GB" sz="19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market </a:t>
                      </a: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infrastructure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Number of market facilities </a:t>
                      </a: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upgraded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1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smtClean="0"/>
                        <a:t>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2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2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2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2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</a:tr>
              <a:tr h="2406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Improvement </a:t>
                      </a: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in business development skills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Arial Narrow" panose="020B0606020202030204" pitchFamily="34" charset="0"/>
                        </a:rPr>
                        <a:t>Number of business/skills development </a:t>
                      </a:r>
                      <a:r>
                        <a:rPr lang="en-GB" sz="1900" dirty="0" smtClean="0">
                          <a:effectLst/>
                          <a:latin typeface="Arial Narrow" panose="020B0606020202030204" pitchFamily="34" charset="0"/>
                        </a:rPr>
                        <a:t>trainings organised </a:t>
                      </a:r>
                      <a:endParaRPr lang="en-GB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en-GB" sz="1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40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12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15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20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25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30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28600" y="22123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0984"/>
            <a:ext cx="8677382" cy="70721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POLICY OUTCOME INDICATORS AND TARGETS.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……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7584"/>
              </p:ext>
            </p:extLst>
          </p:nvPr>
        </p:nvGraphicFramePr>
        <p:xfrm>
          <a:off x="-14810" y="774252"/>
          <a:ext cx="9158809" cy="62133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3930"/>
                <a:gridCol w="1135332"/>
                <a:gridCol w="554206"/>
                <a:gridCol w="497119"/>
                <a:gridCol w="568137"/>
                <a:gridCol w="639154"/>
                <a:gridCol w="639154"/>
                <a:gridCol w="710998"/>
                <a:gridCol w="854031"/>
                <a:gridCol w="854031"/>
                <a:gridCol w="847725"/>
                <a:gridCol w="764992"/>
              </a:tblGrid>
              <a:tr h="74576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</a:rPr>
                        <a:t>Outcome Indicator Description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</a:rPr>
                        <a:t>Unit of Measurement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Baseline 2019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Previous year 2020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Current Year (2021)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(2022)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(2023)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(2024)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(2025)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849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 Narrow" panose="020B0606020202030204" pitchFamily="34" charset="0"/>
                        </a:rPr>
                        <a:t>Year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 Narrow" panose="020B0606020202030204" pitchFamily="34" charset="0"/>
                        </a:rPr>
                        <a:t>Year 2020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Actual as at</a:t>
                      </a:r>
                      <a:r>
                        <a:rPr lang="en-US" sz="1400" baseline="0" dirty="0" smtClean="0"/>
                        <a:t> July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</a:tr>
              <a:tr h="1130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Increase stakeholders participation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 Narrow" panose="020B0606020202030204" pitchFamily="34" charset="0"/>
                        </a:rPr>
                        <a:t>Number of stakeholders meetings organised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4/</a:t>
                      </a:r>
                      <a:r>
                        <a:rPr lang="en-US" sz="1800" dirty="0" err="1" smtClean="0"/>
                        <a:t>yr</a:t>
                      </a:r>
                      <a:endParaRPr lang="en-US" sz="18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4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</a:tr>
              <a:tr h="1992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Build capacity of land</a:t>
                      </a:r>
                      <a:r>
                        <a:rPr lang="en-GB" sz="18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owners and chiefs on settlement planning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Number of development application</a:t>
                      </a:r>
                      <a:r>
                        <a:rPr lang="en-GB" sz="18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processed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95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125</a:t>
                      </a:r>
                      <a:endParaRPr lang="en-US" sz="18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140/</a:t>
                      </a:r>
                      <a:r>
                        <a:rPr lang="en-US" sz="1800" dirty="0" err="1" smtClean="0"/>
                        <a:t>yr</a:t>
                      </a:r>
                      <a:endParaRPr lang="en-US" sz="18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300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</a:tr>
              <a:tr h="11277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Child right</a:t>
                      </a:r>
                      <a:r>
                        <a:rPr lang="en-GB" sz="18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and family welfare promoted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No of cases</a:t>
                      </a:r>
                      <a:r>
                        <a:rPr lang="en-GB" sz="18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resolved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134</a:t>
                      </a:r>
                      <a:endParaRPr lang="en-GB" sz="20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152</a:t>
                      </a:r>
                      <a:endParaRPr lang="en-US" sz="20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170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28600" y="22123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0984"/>
            <a:ext cx="8753582" cy="4572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POLICY OUTCOME INDICATORS AND TARGETS.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…..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21073"/>
              </p:ext>
            </p:extLst>
          </p:nvPr>
        </p:nvGraphicFramePr>
        <p:xfrm>
          <a:off x="2" y="774250"/>
          <a:ext cx="8974220" cy="57789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1883"/>
                <a:gridCol w="1112450"/>
                <a:gridCol w="543037"/>
                <a:gridCol w="487100"/>
                <a:gridCol w="556686"/>
                <a:gridCol w="626272"/>
                <a:gridCol w="626272"/>
                <a:gridCol w="696668"/>
                <a:gridCol w="836819"/>
                <a:gridCol w="836819"/>
                <a:gridCol w="830640"/>
                <a:gridCol w="749574"/>
              </a:tblGrid>
              <a:tr h="87949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</a:rPr>
                        <a:t>Outcome Indicator Description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</a:rPr>
                        <a:t>Unit of Measurement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Baseline 2019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Previous year 2020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</a:rPr>
                        <a:t>Current Year (2021)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(2022)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(2023)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(2024)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Indicative year (2025)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6898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 Narrow" panose="020B0606020202030204" pitchFamily="34" charset="0"/>
                        </a:rPr>
                        <a:t>Year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 Narrow" panose="020B0606020202030204" pitchFamily="34" charset="0"/>
                        </a:rPr>
                        <a:t>Year 2020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Actual as at</a:t>
                      </a:r>
                      <a:r>
                        <a:rPr lang="en-US" sz="1400" baseline="0" dirty="0" smtClean="0"/>
                        <a:t> July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36195" marR="36195" marT="0" marB="0" anchor="ctr"/>
                </a:tc>
              </a:tr>
              <a:tr h="16699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National Digital addressing or AACMA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en-GB" sz="18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of street and properties named and numbered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</a:t>
                      </a:r>
                      <a:endParaRPr lang="en-US" sz="18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350</a:t>
                      </a:r>
                      <a:endParaRPr lang="en-US" sz="18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355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365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370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</a:tr>
              <a:tr h="13299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Economic empowerment of PWDs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GB" sz="18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of PWDs supported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145</a:t>
                      </a:r>
                      <a:endParaRPr lang="en-GB" sz="20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</a:t>
                      </a:r>
                      <a:endParaRPr lang="en-US" sz="20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</a:t>
                      </a:r>
                      <a:endParaRPr lang="en-US" sz="20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130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130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</a:tr>
              <a:tr h="1209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Alleviate</a:t>
                      </a:r>
                      <a:r>
                        <a:rPr lang="en-GB" sz="18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extreme poverty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Number of persons</a:t>
                      </a:r>
                      <a:r>
                        <a:rPr lang="en-GB" sz="180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supported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320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275</a:t>
                      </a:r>
                      <a:endParaRPr lang="en-GB" sz="20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510</a:t>
                      </a:r>
                      <a:endParaRPr lang="en-GB" sz="1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402</a:t>
                      </a:r>
                      <a:endParaRPr lang="en-US" sz="20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500</a:t>
                      </a:r>
                      <a:endParaRPr lang="en-US" sz="20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500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500</a:t>
                      </a:r>
                      <a:endParaRPr lang="en-US" sz="1900" b="0" dirty="0"/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28600" y="22123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EXPENDITURE BY BUDGET PROGRAMME AND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– ALL FUNDING SOURCES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5538"/>
              </p:ext>
            </p:extLst>
          </p:nvPr>
        </p:nvGraphicFramePr>
        <p:xfrm>
          <a:off x="304800" y="995018"/>
          <a:ext cx="8458200" cy="56784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4875"/>
                <a:gridCol w="1521725"/>
                <a:gridCol w="1783862"/>
                <a:gridCol w="1568938"/>
                <a:gridCol w="1828800"/>
              </a:tblGrid>
              <a:tr h="2733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BUDGET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PROGRAMME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COMPENSATION OF EMPLOYEES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AMOUNT GH¢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GOODS &amp; SERVICE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CAPITAL INVESTMENT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423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Management and Administration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1,932,422.73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2,829,573.12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758,765.00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5,520,760.85</a:t>
                      </a:r>
                    </a:p>
                  </a:txBody>
                  <a:tcPr marL="9525" marR="9525" marT="9525" marB="0" anchor="ctr"/>
                </a:tc>
              </a:tr>
              <a:tr h="56999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Social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Service Delivery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263,456.47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757,127.20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1,189,301.34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2,209,885.01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54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Infrastructural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Delivery and Management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283,910.27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1,206,480.31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2,468,079.34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3,958,469.92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54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Economic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380,156.88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548,501.89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928,658.77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379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Environmental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management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232,725.90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682,725.90</a:t>
                      </a:r>
                    </a:p>
                  </a:txBody>
                  <a:tcPr marL="9525" marR="9525" marT="9525" marB="0" anchor="b"/>
                </a:tc>
              </a:tr>
              <a:tr h="56999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3,375,743.00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5,508,611.77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4,416,145.68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13,300,500.45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graphicFrame>
        <p:nvGraphicFramePr>
          <p:cNvPr id="511" name="Google Shape;511;p64"/>
          <p:cNvGraphicFramePr/>
          <p:nvPr>
            <p:extLst>
              <p:ext uri="{D42A27DB-BD31-4B8C-83A1-F6EECF244321}">
                <p14:modId xmlns:p14="http://schemas.microsoft.com/office/powerpoint/2010/main" val="2582677722"/>
              </p:ext>
            </p:extLst>
          </p:nvPr>
        </p:nvGraphicFramePr>
        <p:xfrm>
          <a:off x="222738" y="104441"/>
          <a:ext cx="8229600" cy="6170883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301262"/>
                <a:gridCol w="762000"/>
                <a:gridCol w="685800"/>
                <a:gridCol w="609600"/>
                <a:gridCol w="685800"/>
                <a:gridCol w="685800"/>
                <a:gridCol w="838200"/>
                <a:gridCol w="756138"/>
                <a:gridCol w="990600"/>
                <a:gridCol w="914400"/>
              </a:tblGrid>
              <a:tr h="581359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dirty="0"/>
                        <a:t> KEY PERFORMANCE INFORMATION FOR BUDGET PROGRAMMES</a:t>
                      </a:r>
                      <a:endParaRPr sz="24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008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53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Key/Main Outputs</a:t>
                      </a: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Output Indicator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Past Years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Projections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Budget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180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2022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2023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2024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2025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1808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Expansion and Renovation of educational infrastructure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 of classroom blocks constructed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3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3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3</a:t>
                      </a:r>
                      <a:r>
                        <a:rPr lang="en-US" sz="1600" u="none" strike="noStrike" dirty="0"/>
                        <a:t> 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3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11253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Expansion of Health facilities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No. of health facilities constructed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</a:t>
                      </a:r>
                      <a:r>
                        <a:rPr lang="en-US" sz="1600" u="none" strike="noStrike" dirty="0"/>
                        <a:t> 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 </a:t>
                      </a:r>
                      <a:r>
                        <a:rPr lang="en-US" sz="1600" u="none" strike="noStrike" dirty="0" smtClean="0"/>
                        <a:t>2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</a:t>
                      </a:r>
                      <a:r>
                        <a:rPr lang="en-US" sz="1600" u="none" strike="noStrike" dirty="0"/>
                        <a:t> 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</a:t>
                      </a:r>
                      <a:r>
                        <a:rPr lang="en-US" sz="1600" u="none" strike="noStrike" dirty="0"/>
                        <a:t> 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graphicFrame>
        <p:nvGraphicFramePr>
          <p:cNvPr id="511" name="Google Shape;511;p64"/>
          <p:cNvGraphicFramePr/>
          <p:nvPr>
            <p:extLst>
              <p:ext uri="{D42A27DB-BD31-4B8C-83A1-F6EECF244321}">
                <p14:modId xmlns:p14="http://schemas.microsoft.com/office/powerpoint/2010/main" val="3825775046"/>
              </p:ext>
            </p:extLst>
          </p:nvPr>
        </p:nvGraphicFramePr>
        <p:xfrm>
          <a:off x="222738" y="104440"/>
          <a:ext cx="8768861" cy="627686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96108"/>
                <a:gridCol w="933721"/>
                <a:gridCol w="710440"/>
                <a:gridCol w="669844"/>
                <a:gridCol w="649545"/>
                <a:gridCol w="649545"/>
                <a:gridCol w="974318"/>
                <a:gridCol w="1055511"/>
                <a:gridCol w="1055511"/>
                <a:gridCol w="974318"/>
              </a:tblGrid>
              <a:tr h="681169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dirty="0"/>
                        <a:t> KEY PERFORMANCE INFORMATION FOR BUDGET </a:t>
                      </a:r>
                      <a:r>
                        <a:rPr lang="en-US" sz="2400" b="1" u="none" strike="noStrike" dirty="0" smtClean="0"/>
                        <a:t>PROGRAMMES </a:t>
                      </a:r>
                      <a:r>
                        <a:rPr lang="en-US" sz="2400" b="1" u="none" strike="noStrike" dirty="0" err="1" smtClean="0"/>
                        <a:t>cont</a:t>
                      </a:r>
                      <a:r>
                        <a:rPr lang="en-US" sz="2400" b="1" u="none" strike="noStrike" dirty="0" smtClean="0"/>
                        <a:t>….</a:t>
                      </a:r>
                      <a:endParaRPr sz="24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98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98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Key/Main Outputs</a:t>
                      </a: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Output Indicator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Past Years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Projections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8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dirty="0"/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Budget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345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2022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2023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2024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2025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348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Composite Budget prepared based on Composite Annual Action Plan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Composite Budget approved by General Assembly by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  October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  October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  October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 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  October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  October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  October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31</a:t>
                      </a:r>
                      <a:r>
                        <a:rPr lang="en-GB" sz="1800" baseline="30000" dirty="0" smtClean="0"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  October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7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graphicFrame>
        <p:nvGraphicFramePr>
          <p:cNvPr id="511" name="Google Shape;511;p64"/>
          <p:cNvGraphicFramePr/>
          <p:nvPr>
            <p:extLst>
              <p:ext uri="{D42A27DB-BD31-4B8C-83A1-F6EECF244321}">
                <p14:modId xmlns:p14="http://schemas.microsoft.com/office/powerpoint/2010/main" val="4136281735"/>
              </p:ext>
            </p:extLst>
          </p:nvPr>
        </p:nvGraphicFramePr>
        <p:xfrm>
          <a:off x="222738" y="104441"/>
          <a:ext cx="8768864" cy="643103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148862"/>
                <a:gridCol w="1143000"/>
                <a:gridCol w="637339"/>
                <a:gridCol w="649545"/>
                <a:gridCol w="730739"/>
                <a:gridCol w="730739"/>
                <a:gridCol w="893125"/>
                <a:gridCol w="805686"/>
                <a:gridCol w="1055511"/>
                <a:gridCol w="974318"/>
              </a:tblGrid>
              <a:tr h="297474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dirty="0"/>
                        <a:t> KEY PERFORMANCE INFORMATION FOR BUDGET </a:t>
                      </a:r>
                      <a:r>
                        <a:rPr lang="en-US" sz="2000" b="1" u="none" strike="noStrike" dirty="0" smtClean="0"/>
                        <a:t>PROGRAMMES. </a:t>
                      </a:r>
                      <a:r>
                        <a:rPr lang="en-US" sz="2000" b="1" u="none" strike="noStrike" dirty="0" err="1" smtClean="0"/>
                        <a:t>Cont</a:t>
                      </a:r>
                      <a:r>
                        <a:rPr lang="en-US" sz="2000" b="1" u="none" strike="noStrike" dirty="0" smtClean="0"/>
                        <a:t>…</a:t>
                      </a:r>
                      <a:endParaRPr sz="20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439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439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Key/Main Outputs</a:t>
                      </a: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Output Indicator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Past Years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Projections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dirty="0"/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Budget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207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2022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2023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2024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2025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1554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Maintenance of Public Buildings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No </a:t>
                      </a:r>
                      <a:r>
                        <a:rPr lang="en-US" sz="1800" baseline="0" dirty="0" smtClean="0"/>
                        <a:t>of Staff  </a:t>
                      </a:r>
                      <a:r>
                        <a:rPr lang="en-US" sz="1800" dirty="0" smtClean="0"/>
                        <a:t>Bungalows</a:t>
                      </a:r>
                      <a:r>
                        <a:rPr lang="en-US" sz="1800" baseline="0" dirty="0" smtClean="0"/>
                        <a:t> Renovated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5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1090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Rehabilitation  of roads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Km of roads rehabilitated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14KM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Calibri"/>
                          <a:cs typeface="Times New Roman"/>
                        </a:rPr>
                        <a:t>14KM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20KM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20KM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20KM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20KM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20KM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20KM</a:t>
                      </a:r>
                      <a:endParaRPr lang="en-U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1815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Increase access to potable water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No. of boreholes drilled and mechanized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2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Top 10 Causes of Admissions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half year 2021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39655550"/>
              </p:ext>
            </p:extLst>
          </p:nvPr>
        </p:nvGraphicFramePr>
        <p:xfrm>
          <a:off x="228600" y="19050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895600" y="6172200"/>
            <a:ext cx="2209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Source: G.H.S.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62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graphicFrame>
        <p:nvGraphicFramePr>
          <p:cNvPr id="511" name="Google Shape;511;p64"/>
          <p:cNvGraphicFramePr/>
          <p:nvPr>
            <p:extLst>
              <p:ext uri="{D42A27DB-BD31-4B8C-83A1-F6EECF244321}">
                <p14:modId xmlns:p14="http://schemas.microsoft.com/office/powerpoint/2010/main" val="4078440614"/>
              </p:ext>
            </p:extLst>
          </p:nvPr>
        </p:nvGraphicFramePr>
        <p:xfrm>
          <a:off x="222738" y="104440"/>
          <a:ext cx="8768864" cy="636207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148862"/>
                <a:gridCol w="1143000"/>
                <a:gridCol w="637339"/>
                <a:gridCol w="649545"/>
                <a:gridCol w="730739"/>
                <a:gridCol w="730739"/>
                <a:gridCol w="893125"/>
                <a:gridCol w="805686"/>
                <a:gridCol w="1055511"/>
                <a:gridCol w="974318"/>
              </a:tblGrid>
              <a:tr h="37337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dirty="0"/>
                        <a:t> KEY PERFORMANCE INFORMATION FOR BUDGET </a:t>
                      </a:r>
                      <a:r>
                        <a:rPr lang="en-US" sz="2000" b="1" u="none" strike="noStrike" dirty="0" smtClean="0"/>
                        <a:t>PROGRAMMES. </a:t>
                      </a:r>
                      <a:r>
                        <a:rPr lang="en-US" sz="2000" b="1" u="none" strike="noStrike" dirty="0" err="1" smtClean="0"/>
                        <a:t>Cont</a:t>
                      </a:r>
                      <a:r>
                        <a:rPr lang="en-US" sz="2000" b="1" u="none" strike="noStrike" dirty="0" smtClean="0"/>
                        <a:t>…</a:t>
                      </a:r>
                      <a:endParaRPr sz="20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872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872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Key/Main Outputs</a:t>
                      </a:r>
                      <a:endParaRPr sz="1600" b="1" i="0" u="none" strike="noStrik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Output Indicator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Past Years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Projections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5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dirty="0"/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sz="160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Budget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/>
                        <a:t>Indicative Year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262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2022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2023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2024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dirty="0" smtClean="0"/>
                        <a:t>2025</a:t>
                      </a:r>
                      <a:endParaRPr sz="16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/>
                </a:tc>
              </a:tr>
              <a:tr h="1935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Expansion of Health facilities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No. of health facilities constructed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2</a:t>
                      </a:r>
                      <a:endParaRPr lang="en-US" sz="2400" dirty="0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6350" marR="6350" marT="6350" marB="0" anchor="ctr"/>
                </a:tc>
              </a:tr>
              <a:tr h="24889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Disaster Prevention and Management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 of Disaster Prevention Education organized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39" marR="49139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49139" marR="4913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3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EXPENDITURE BY BUDGET PROGRAMME, PROJECTS  AND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63858"/>
              </p:ext>
            </p:extLst>
          </p:nvPr>
        </p:nvGraphicFramePr>
        <p:xfrm>
          <a:off x="533400" y="1447800"/>
          <a:ext cx="8305800" cy="49865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8927"/>
                <a:gridCol w="2963584"/>
                <a:gridCol w="1231549"/>
                <a:gridCol w="1196341"/>
                <a:gridCol w="1295399"/>
              </a:tblGrid>
              <a:tr h="52589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BUDGET PROGRAMME</a:t>
                      </a:r>
                      <a:endParaRPr lang="en-US" sz="1500" b="1" dirty="0">
                        <a:effectLst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KEY</a:t>
                      </a:r>
                      <a:r>
                        <a:rPr lang="en-US" sz="1500" b="1" baseline="0" dirty="0" smtClean="0">
                          <a:effectLst/>
                        </a:rPr>
                        <a:t> PRIORITY PROJECT/ACTIVITY FOR 2022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AMOUNT GH¢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2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GOODS &amp; SERVICE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CAPITAL INVESTMENT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TOTAL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6339">
                <a:tc rowSpan="4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effectLst/>
                        </a:rPr>
                        <a:t>Management and Administration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 </a:t>
                      </a:r>
                      <a:endParaRPr lang="en-US" sz="15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 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Municipal Sub-structure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82,127.20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82,127.20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6800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Public</a:t>
                      </a:r>
                      <a:r>
                        <a:rPr lang="en-GB" sz="1500" baseline="0" dirty="0" smtClean="0"/>
                        <a:t> Fora</a:t>
                      </a:r>
                      <a:endParaRPr lang="en-GB" sz="15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Revision of Medium Term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dev’t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 and Composite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80,000.00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80,000.00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40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Education on Revenue mobilization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30,000.00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30,000.00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EXPENDITURE BY BUDGET PROGRAMME, PROJECTS AND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CLASSIFICATION.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62593"/>
              </p:ext>
            </p:extLst>
          </p:nvPr>
        </p:nvGraphicFramePr>
        <p:xfrm>
          <a:off x="533400" y="990600"/>
          <a:ext cx="8229601" cy="51816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4075"/>
                <a:gridCol w="3059366"/>
                <a:gridCol w="1097280"/>
                <a:gridCol w="1303020"/>
                <a:gridCol w="1165860"/>
              </a:tblGrid>
              <a:tr h="49448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BUDGET PROGRAMME</a:t>
                      </a:r>
                      <a:endParaRPr lang="en-US" sz="1500" b="1" dirty="0">
                        <a:effectLst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KEY</a:t>
                      </a:r>
                      <a:r>
                        <a:rPr lang="en-US" sz="1500" b="1" baseline="0" dirty="0" smtClean="0">
                          <a:effectLst/>
                        </a:rPr>
                        <a:t> PRIORITY PROJECT FOR 2022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AMOUNT GH¢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0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GOODS &amp; SERVICE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CAPITAL INVESTMENT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TOTAL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404">
                <a:tc rowSpan="4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SOCIAL</a:t>
                      </a:r>
                      <a:r>
                        <a:rPr lang="en-US" sz="1600" kern="1200" baseline="0" dirty="0" smtClean="0">
                          <a:effectLst/>
                        </a:rPr>
                        <a:t> SERVICES AND DELIVERY</a:t>
                      </a:r>
                      <a:endParaRPr lang="en-US" sz="16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n-US" sz="16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of No.1,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Unit Block with Ancillary Facility at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Ohenenkwanta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393,000.00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393,000.00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833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 of Educational Furniture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100,0000.00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100,0000.00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3251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Education fund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82,127.20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82,127.20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3661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of School Buildings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601,499.34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601,499.34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22498"/>
              </p:ext>
            </p:extLst>
          </p:nvPr>
        </p:nvGraphicFramePr>
        <p:xfrm>
          <a:off x="152400" y="990601"/>
          <a:ext cx="8991600" cy="58612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2830"/>
                <a:gridCol w="3010965"/>
                <a:gridCol w="1178405"/>
                <a:gridCol w="1447800"/>
                <a:gridCol w="1371600"/>
              </a:tblGrid>
              <a:tr h="5434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BUDGET PROGRAMME</a:t>
                      </a:r>
                      <a:endParaRPr lang="en-US" sz="1500" b="1" dirty="0">
                        <a:effectLst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KEY</a:t>
                      </a:r>
                      <a:r>
                        <a:rPr lang="en-US" sz="1500" b="1" baseline="0" dirty="0" smtClean="0">
                          <a:effectLst/>
                        </a:rPr>
                        <a:t> PRIORITY PROJECT FOR 2022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AMOUNT GH¢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3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GOODS &amp; SERVICE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CAPITAL INVESTMENT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TOTAL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597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  <a:latin typeface="+mj-lt"/>
                        </a:rPr>
                        <a:t>SOCIAL</a:t>
                      </a:r>
                      <a:r>
                        <a:rPr lang="en-US" sz="2000" kern="1200" baseline="0" dirty="0" smtClean="0">
                          <a:effectLst/>
                          <a:latin typeface="+mj-lt"/>
                        </a:rPr>
                        <a:t> SERVICES DELIVERY</a:t>
                      </a:r>
                      <a:endParaRPr lang="en-US" sz="2000" kern="1200" dirty="0" smtClean="0">
                        <a:effectLst/>
                        <a:latin typeface="+mj-lt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  <a:latin typeface="+mj-lt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  <a:latin typeface="+mj-lt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  <a:latin typeface="+mj-lt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  <a:latin typeface="+mj-lt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Provision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of CHPs Compound at </a:t>
                      </a:r>
                      <a:r>
                        <a:rPr lang="en-US" sz="20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Annuruso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Bye Water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240,000.00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240,000.00</a:t>
                      </a:r>
                    </a:p>
                  </a:txBody>
                  <a:tcPr marL="68580" marR="68580" marT="0" marB="0" anchor="ctr"/>
                </a:tc>
              </a:tr>
              <a:tr h="15763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Construction  and Mechanization of 4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No Boreholes</a:t>
                      </a:r>
                      <a:endParaRPr lang="en-US" sz="2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151,000.00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151,000.00</a:t>
                      </a:r>
                    </a:p>
                  </a:txBody>
                  <a:tcPr marL="68580" marR="68580" marT="0" marB="0" anchor="ctr"/>
                </a:tc>
              </a:tr>
              <a:tr h="2135986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Support to Income Generating activities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for PWDs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92,393.10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92,393.10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EXPENDITURE BY BUDGET PROGRAMME, PROJECTS  AND ECONOMIC CLASSIFICATION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56772"/>
              </p:ext>
            </p:extLst>
          </p:nvPr>
        </p:nvGraphicFramePr>
        <p:xfrm>
          <a:off x="304800" y="990599"/>
          <a:ext cx="8686802" cy="58360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45999"/>
                <a:gridCol w="2620211"/>
                <a:gridCol w="1306864"/>
                <a:gridCol w="1306864"/>
                <a:gridCol w="1306864"/>
              </a:tblGrid>
              <a:tr h="68337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BUDGET PROGRAMME</a:t>
                      </a:r>
                      <a:endParaRPr lang="en-US" sz="1800" b="1" dirty="0">
                        <a:effectLst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KEY</a:t>
                      </a:r>
                      <a:r>
                        <a:rPr lang="en-US" sz="1800" b="1" baseline="0" dirty="0" smtClean="0">
                          <a:effectLst/>
                        </a:rPr>
                        <a:t> PRIORITY PROJECT FOR 2022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AMOUNT GH¢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2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GOODS &amp; SERVICE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CAPITAL INVESTMENT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267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 ECONOMIC</a:t>
                      </a:r>
                      <a:r>
                        <a:rPr lang="en-US" sz="2000" kern="1200" baseline="0" dirty="0" smtClean="0">
                          <a:effectLst/>
                        </a:rPr>
                        <a:t> DEVELOPMENT</a:t>
                      </a:r>
                      <a:endParaRPr lang="en-US" sz="20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Implementation</a:t>
                      </a:r>
                      <a:r>
                        <a:rPr lang="en-US" sz="2000" baseline="0" dirty="0" smtClean="0">
                          <a:effectLst/>
                        </a:rPr>
                        <a:t> of one district one factory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100,000.00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100,000.00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3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Implementation of</a:t>
                      </a:r>
                      <a:r>
                        <a:rPr lang="en-US" sz="2000" baseline="0" dirty="0" smtClean="0">
                          <a:effectLst/>
                        </a:rPr>
                        <a:t> planting for food and jobs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100,000.00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100,000.00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0114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Support to Business Advisory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Centre/Rural Technology facility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20,000.00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20,000.00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0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ECONOMIC</a:t>
                      </a:r>
                      <a:r>
                        <a:rPr lang="en-US" sz="2000" kern="1200" baseline="0" dirty="0" smtClean="0">
                          <a:effectLst/>
                        </a:rPr>
                        <a:t> MANAGEMENT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Disaster prevention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and management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100,000.00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100,000.00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1"/>
            <a:ext cx="8686799" cy="533399"/>
          </a:xfrm>
        </p:spPr>
        <p:txBody>
          <a:bodyPr/>
          <a:lstStyle/>
          <a:p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EXPENDITURE BY BUDGET PROGRAMME, PROJECTS  AND ECONOMIC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CLASSIFICATION. </a:t>
            </a:r>
            <a:r>
              <a:rPr lang="en-GB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76452"/>
              </p:ext>
            </p:extLst>
          </p:nvPr>
        </p:nvGraphicFramePr>
        <p:xfrm>
          <a:off x="152400" y="1066800"/>
          <a:ext cx="8855466" cy="5580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4792"/>
                <a:gridCol w="2343491"/>
                <a:gridCol w="1394171"/>
                <a:gridCol w="1418018"/>
                <a:gridCol w="1824994"/>
              </a:tblGrid>
              <a:tr h="118380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 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PROGRAMME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KEY</a:t>
                      </a:r>
                      <a:r>
                        <a:rPr lang="en-US" sz="1600" b="1" baseline="0" dirty="0" smtClean="0">
                          <a:effectLst/>
                        </a:rPr>
                        <a:t> PRIORITY PROJECT FOR 2022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AMOUNT GH¢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GOODS &amp; SERVICE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CAPITAL INVESTMENT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809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INFRASTRUCTURE</a:t>
                      </a:r>
                      <a:r>
                        <a:rPr lang="en-US" sz="1600" kern="1200" baseline="0" dirty="0" smtClean="0">
                          <a:effectLst/>
                        </a:rPr>
                        <a:t>  DEVELOPMENT AND MANAGEMENT</a:t>
                      </a:r>
                      <a:endParaRPr lang="en-US" sz="16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Renovation of Assembly Properties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275,024.54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275,024.54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508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Procurement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of items for self help community project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205,318.01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205,318.01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1752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Electricity poles and Accessories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100,000.00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100,000.00</a:t>
                      </a:r>
                    </a:p>
                  </a:txBody>
                  <a:tcPr marL="68580" marR="68580" marT="0" marB="0"/>
                </a:tc>
              </a:tr>
              <a:tr h="785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5,508,611.77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4,416,145.68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9,924,757.45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1" y="228600"/>
            <a:ext cx="8610599" cy="838200"/>
          </a:xfrm>
        </p:spPr>
        <p:txBody>
          <a:bodyPr/>
          <a:lstStyle/>
          <a:p>
            <a:pPr algn="ctr"/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EXPENDITURE BY BUDGET PROGRAMME, PROJECTS  AND ECONOMIC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CLASSIFICATION.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59651"/>
              </p:ext>
            </p:extLst>
          </p:nvPr>
        </p:nvGraphicFramePr>
        <p:xfrm>
          <a:off x="21771" y="574726"/>
          <a:ext cx="8989031" cy="6283273"/>
        </p:xfrm>
        <a:graphic>
          <a:graphicData uri="http://schemas.openxmlformats.org/drawingml/2006/table">
            <a:tbl>
              <a:tblPr/>
              <a:tblGrid>
                <a:gridCol w="1055285"/>
                <a:gridCol w="1133392"/>
                <a:gridCol w="1208952"/>
                <a:gridCol w="1360071"/>
                <a:gridCol w="1435630"/>
                <a:gridCol w="1354060"/>
                <a:gridCol w="1441641"/>
              </a:tblGrid>
              <a:tr h="52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2025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Actual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 at August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Projection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Projection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Projection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Projection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Basic Rate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3,000.00</a:t>
                      </a:r>
                    </a:p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1,399.00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3,000.00</a:t>
                      </a:r>
                    </a:p>
                    <a:p>
                      <a:pPr algn="l" rtl="0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3,500.00</a:t>
                      </a:r>
                    </a:p>
                    <a:p>
                      <a:pPr algn="l" rtl="0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4,000.00</a:t>
                      </a:r>
                    </a:p>
                    <a:p>
                      <a:pPr algn="l" rtl="0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4,500.00</a:t>
                      </a:r>
                    </a:p>
                    <a:p>
                      <a:pPr algn="l" rtl="0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Property Rate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292,465.74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78,409.87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292,465.00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293,075.73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294,241.03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295,341.13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Fees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567,500.00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177,871.00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584,500.00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585,700.00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586,800.00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587,900.00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Fines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29,440.00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29,440.00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29,540.00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30,089.07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30,191.28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License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315,675.00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98,096.00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306,643.00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308,775.00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308,974.31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309,074.41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163,600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112,962.00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173,600.00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174,270.00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175,831.28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176,931.42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Stool Lands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20,000.00</a:t>
                      </a:r>
                    </a:p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11,800.00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t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30,000.00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t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30,000.00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t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30,000.00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t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30,000.00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77,870.00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48,456.00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82,352.00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82,452.00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82,552.00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82,652.00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Miscellaneous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58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1,470,050.74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536,143.87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1,502,000.00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1,507,312.73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1,512,487.69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1,516,590.24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228600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2022-2025 REVENUE PROJECTIONS – IGF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Flagship Projects/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(Assembly’s Support)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18208"/>
              </p:ext>
            </p:extLst>
          </p:nvPr>
        </p:nvGraphicFramePr>
        <p:xfrm>
          <a:off x="76201" y="849770"/>
          <a:ext cx="9143999" cy="6008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882"/>
                <a:gridCol w="2815762"/>
                <a:gridCol w="3487119"/>
                <a:gridCol w="1162373"/>
                <a:gridCol w="1239863"/>
              </a:tblGrid>
              <a:tr h="80069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Type of Flagship project/program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Name</a:t>
                      </a:r>
                      <a:r>
                        <a:rPr lang="en-US" sz="1600" b="1" baseline="0" dirty="0" smtClean="0"/>
                        <a:t> of Activity/Project</a:t>
                      </a:r>
                      <a:endParaRPr lang="en-US" sz="1600" b="1" dirty="0" smtClean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Budget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Source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966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One District One Factory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Facilitation of Land acquisition.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Provision 1No. 50KVA pole-mounted transformer for the cassava factory at Konongo - Low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89,608.00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DACF/IGF</a:t>
                      </a:r>
                    </a:p>
                  </a:txBody>
                  <a:tcPr/>
                </a:tc>
              </a:tr>
              <a:tr h="14210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Planting for Food and Jobs(PFJ)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Facilitation of Land acquisition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 sensitization and distribution of inputs for selected women groups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Special rice initiative;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DACF/IGF</a:t>
                      </a:r>
                    </a:p>
                    <a:p>
                      <a:pPr algn="ctr"/>
                      <a:endParaRPr lang="en-US" sz="1600" dirty="0" smtClean="0"/>
                    </a:p>
                  </a:txBody>
                  <a:tcPr/>
                </a:tc>
              </a:tr>
              <a:tr h="7479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One District One Factory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Construction of Rider Steel Factory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IDIF)</a:t>
                      </a:r>
                      <a:r>
                        <a:rPr lang="en-US" sz="1400" dirty="0" smtClean="0"/>
                        <a:t> at </a:t>
                      </a:r>
                      <a:r>
                        <a:rPr lang="en-US" sz="1400" dirty="0" err="1" smtClean="0"/>
                        <a:t>Odumasi</a:t>
                      </a:r>
                      <a:r>
                        <a:rPr lang="en-US" sz="1400" dirty="0" smtClean="0"/>
                        <a:t> three lane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(Facilitation of Land acquisition)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DACF/IGF</a:t>
                      </a:r>
                    </a:p>
                  </a:txBody>
                  <a:tcPr/>
                </a:tc>
              </a:tr>
              <a:tr h="5704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Planting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for export and rural development PERD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/>
                        <a:t>Distribution</a:t>
                      </a:r>
                      <a:r>
                        <a:rPr lang="en-US" sz="1400" baseline="0" dirty="0" smtClean="0"/>
                        <a:t> of</a:t>
                      </a:r>
                      <a:r>
                        <a:rPr lang="en-US" sz="1400" dirty="0" smtClean="0"/>
                        <a:t> 10,000 oil palm seedlings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100,000.0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DACF/IGF</a:t>
                      </a:r>
                    </a:p>
                  </a:txBody>
                  <a:tcPr/>
                </a:tc>
              </a:tr>
              <a:tr h="7479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Support for Special Rice Initiative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Programme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Distribution</a:t>
                      </a:r>
                      <a:r>
                        <a:rPr lang="en-US" sz="1400" baseline="0" dirty="0" smtClean="0"/>
                        <a:t> of</a:t>
                      </a:r>
                      <a:r>
                        <a:rPr lang="en-US" sz="1400" dirty="0" smtClean="0"/>
                        <a:t> rice inputs to women groups</a:t>
                      </a:r>
                    </a:p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DACF/IGF</a:t>
                      </a:r>
                    </a:p>
                    <a:p>
                      <a:pPr algn="ctr"/>
                      <a:endParaRPr lang="en-US" sz="1600" dirty="0" smtClean="0"/>
                    </a:p>
                  </a:txBody>
                  <a:tcPr/>
                </a:tc>
              </a:tr>
              <a:tr h="5235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free basic and SHS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 of motor bikes, Monitoring, dual Desks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DACF/IGF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14824"/>
              </p:ext>
            </p:extLst>
          </p:nvPr>
        </p:nvGraphicFramePr>
        <p:xfrm>
          <a:off x="76200" y="1219199"/>
          <a:ext cx="89154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089"/>
                <a:gridCol w="1309035"/>
                <a:gridCol w="1288313"/>
                <a:gridCol w="1301614"/>
                <a:gridCol w="1351172"/>
                <a:gridCol w="1348548"/>
                <a:gridCol w="1273629"/>
              </a:tblGrid>
              <a:tr h="10485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Expenditure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Items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2021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Budget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Actual as at July, 2021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2023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2024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2025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</a:tr>
              <a:tr h="11154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COMPENSATION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3,496,352.99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1,375,623.10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3,375,743.00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4,247,305.86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4,259,671.16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4,260,154.71</a:t>
                      </a:r>
                    </a:p>
                  </a:txBody>
                  <a:tcPr marL="85725" marR="9525" marT="9525" marB="0" anchor="ctr"/>
                </a:tc>
              </a:tr>
              <a:tr h="9798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GOODS AND SERVICE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5,687,848.19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532,989.58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5,508,611.77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6,235,566.58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6,247,344.91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6,372,212.16</a:t>
                      </a:r>
                    </a:p>
                  </a:txBody>
                  <a:tcPr marL="85725" marR="9525" marT="9525" marB="0" anchor="ctr"/>
                </a:tc>
              </a:tr>
              <a:tr h="9250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4,884,399.98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751,669.79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4,416,145.68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3,417,848.49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3,538,740.92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3,565,677.96</a:t>
                      </a:r>
                    </a:p>
                  </a:txBody>
                  <a:tcPr marL="85725" marR="9525" marT="9525" marB="0" anchor="ctr"/>
                </a:tc>
              </a:tr>
              <a:tr h="1417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14,068,601.16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2,660,282.47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13,300,500.45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13,900,720.93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14,045,756.99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14,198,044.83</a:t>
                      </a:r>
                    </a:p>
                  </a:txBody>
                  <a:tcPr marL="85725" marR="9525" marT="9525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2286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2022-2025 Expenditure Projections by Economic Classification- All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858000"/>
            <a:ext cx="2133600" cy="365125"/>
          </a:xfrm>
        </p:spPr>
        <p:txBody>
          <a:bodyPr/>
          <a:lstStyle/>
          <a:p>
            <a:fld id="{571CD3C2-A472-4BA3-88D7-833F7D0C572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68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SUMMARY OF EXPENDITURE BUDGET BY DEPARTMENT, ITEM AND FUNDING SOURCE-2022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79</a:t>
            </a:fld>
            <a:endParaRPr lang="en-US"/>
          </a:p>
        </p:txBody>
      </p:sp>
      <p:graphicFrame>
        <p:nvGraphicFramePr>
          <p:cNvPr id="7" name="Google Shape;542;p68"/>
          <p:cNvGraphicFramePr/>
          <p:nvPr>
            <p:extLst>
              <p:ext uri="{D42A27DB-BD31-4B8C-83A1-F6EECF244321}">
                <p14:modId xmlns:p14="http://schemas.microsoft.com/office/powerpoint/2010/main" val="1869312976"/>
              </p:ext>
            </p:extLst>
          </p:nvPr>
        </p:nvGraphicFramePr>
        <p:xfrm>
          <a:off x="0" y="914400"/>
          <a:ext cx="9143999" cy="5948462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59622"/>
                <a:gridCol w="1125301"/>
                <a:gridCol w="859692"/>
                <a:gridCol w="859692"/>
                <a:gridCol w="834293"/>
                <a:gridCol w="806939"/>
                <a:gridCol w="781539"/>
                <a:gridCol w="859692"/>
                <a:gridCol w="859692"/>
                <a:gridCol w="502139"/>
                <a:gridCol w="549951"/>
                <a:gridCol w="745447"/>
              </a:tblGrid>
              <a:tr h="58161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Department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Compensation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Goods and services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Assets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             Funding  (indicate amount against the funding source)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163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Assembly’s IGF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GOG  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DACF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DACF-RFG</a:t>
                      </a:r>
                      <a:endParaRPr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</a:rPr>
                        <a:t>OTHERS (MAG)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1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Central Administration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1,279,814.60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1,679,548.58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626,809.00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3,586,172.18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816,050.00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1,149,814.00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1,520,308.18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3,586,172.18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464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</a:rPr>
                        <a:t>2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Human Resource Management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125,050.76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180,050.76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27,000.00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118,050.76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180,050.76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591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</a:rPr>
                        <a:t>3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Statistical Service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100,200.00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27,000.00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38,200.00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100,200.00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9842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</a:rPr>
                        <a:t>4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Works department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443,572.46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356,535.70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1,170,549.24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1,970,657.40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254,522.69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489,147.70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1,226,987.01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1,970,657.40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964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Department of Agriculture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785,156.88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898,501.77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1,683,658.65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56,689.79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980,974.88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571,207.97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74,786.01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1,683,658.65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964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6</a:t>
                      </a:r>
                      <a:endParaRPr sz="11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Dept of Social Welfare and Com. DEV.T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460,456.47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544,791.63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1,005,248.10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60,000.00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476,048.11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469,199.99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1,005,248.10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3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6114"/>
            <a:ext cx="8915400" cy="874486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 – 19 Pandemic 2020 to date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D826E87-D01D-4C4A-8AC0-082C59F9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799"/>
            <a:ext cx="7543800" cy="5638801"/>
          </a:xfrm>
        </p:spPr>
        <p:txBody>
          <a:bodyPr>
            <a:normAutofit/>
          </a:bodyPr>
          <a:lstStyle/>
          <a:p>
            <a:endParaRPr lang="en-US" sz="3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Total 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sample </a:t>
            </a:r>
            <a:r>
              <a:rPr lang="en-US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taken  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US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818</a:t>
            </a:r>
            <a:endParaRPr lang="en-US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Number positive </a:t>
            </a:r>
            <a:r>
              <a:rPr lang="en-US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–         340</a:t>
            </a:r>
            <a:endParaRPr lang="en-US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n-GB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Recoveries   </a:t>
            </a:r>
            <a:r>
              <a:rPr lang="en-GB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        </a:t>
            </a:r>
            <a:r>
              <a:rPr lang="en-GB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326 </a:t>
            </a:r>
          </a:p>
          <a:p>
            <a:r>
              <a:rPr lang="en-GB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Deaths       </a:t>
            </a:r>
            <a:r>
              <a:rPr lang="en-GB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GB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         1</a:t>
            </a:r>
          </a:p>
          <a:p>
            <a:r>
              <a:rPr lang="en-GB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Active cases </a:t>
            </a:r>
            <a:r>
              <a:rPr lang="en-GB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        13</a:t>
            </a:r>
          </a:p>
          <a:p>
            <a:pPr marL="0" indent="0">
              <a:buNone/>
            </a:pPr>
            <a:endParaRPr lang="en-GB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6172200"/>
            <a:ext cx="2209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Source: G.H.S.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38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SUMMARY OF EXPENDITURE BUDGET BY DEPARTMENT, ITEM AND FUNDING SOURCE-2022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80</a:t>
            </a:fld>
            <a:endParaRPr lang="en-US"/>
          </a:p>
        </p:txBody>
      </p:sp>
      <p:graphicFrame>
        <p:nvGraphicFramePr>
          <p:cNvPr id="7" name="Google Shape;542;p68"/>
          <p:cNvGraphicFramePr/>
          <p:nvPr>
            <p:extLst>
              <p:ext uri="{D42A27DB-BD31-4B8C-83A1-F6EECF244321}">
                <p14:modId xmlns:p14="http://schemas.microsoft.com/office/powerpoint/2010/main" val="1713245938"/>
              </p:ext>
            </p:extLst>
          </p:nvPr>
        </p:nvGraphicFramePr>
        <p:xfrm>
          <a:off x="1" y="828346"/>
          <a:ext cx="9067800" cy="5919506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80999"/>
                <a:gridCol w="1155981"/>
                <a:gridCol w="923402"/>
                <a:gridCol w="768491"/>
                <a:gridCol w="768491"/>
                <a:gridCol w="843739"/>
                <a:gridCol w="768491"/>
                <a:gridCol w="768491"/>
                <a:gridCol w="768491"/>
                <a:gridCol w="614792"/>
                <a:gridCol w="554635"/>
                <a:gridCol w="751797"/>
              </a:tblGrid>
              <a:tr h="81809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Department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Compensation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Goods and services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Assets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             Funding  (indicate amount against the funding source)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981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Assembly’s IGF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GOG  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DACF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DACF-RFG</a:t>
                      </a:r>
                      <a:endParaRPr sz="1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</a:rPr>
                        <a:t>OTHERS (MAG)</a:t>
                      </a:r>
                      <a:endParaRPr sz="1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7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Urban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182,678.46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400,623.83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583,302.29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40,000.00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58,558.50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484,743.79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583,302.29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4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8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Physical Planning 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74,016.69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167,676.87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391,693.56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53,002.87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99,081.81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239,608.88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391,693.56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090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9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Trade and Industry 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32,000.00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118,00.00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695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10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91,000.00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11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Education youth and sports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376,127.02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856,213.51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1,232,340.53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34,000.00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556,374.93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641,965.60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1,232,340.53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669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</a:rPr>
                        <a:t>12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Disaster Prevention and Management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350,000.00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350,000.00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300,000.00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350,000.00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236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j-lt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dk1"/>
                          </a:solidFill>
                          <a:latin typeface="+mj-lt"/>
                        </a:rPr>
                        <a:t>13</a:t>
                      </a:r>
                      <a:endParaRPr sz="1400" b="1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332,725.90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711,751.74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931,499.34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1,975,976.98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65,734.65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268,567.74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687,357.59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954,317.00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1,975,976.98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669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000" marR="55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3,520,993.76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5,643,611.77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4,135,694.92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13,300,300.45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1,572,000.00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3,576,192.74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6,263,039.10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1,696,282.60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74,786.01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13,300,300.45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5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26065"/>
              </p:ext>
            </p:extLst>
          </p:nvPr>
        </p:nvGraphicFramePr>
        <p:xfrm>
          <a:off x="76200" y="0"/>
          <a:ext cx="9067800" cy="6802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46"/>
                <a:gridCol w="1826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9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2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7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07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07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84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171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4806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PROJECTS/PROGRAMMES FOR 2022  AND CORRESPONDING COST AND JUSTIFICATION 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62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List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Projects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IGF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GOG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DACF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DDF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UDG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Other Donor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Budget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Justification- What do you intend to achieve with the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programmes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/projects and how does this link to your objectives?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Social Sector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99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Construction of 1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No 3 unit classroom blocks, ancillary facilities at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Ohenekwanta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383,882.00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383,882.00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 provide educational infrastructure and increase access and participation in education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0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Municipal education fund (2%)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82,127.20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82,127.20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 provide educational infrastructure and increase access and participation in education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951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Renovation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of Existing classroom block in the municipality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250,000.00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250,000.00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 provide educational infrastructure and increase access and participation in education 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75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Construction of 6unit classroom block with ancillary facilities at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Nsiakrom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570,000.00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570,000.00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 provide educational infrastructure and increase access and participation in education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73282"/>
              </p:ext>
            </p:extLst>
          </p:nvPr>
        </p:nvGraphicFramePr>
        <p:xfrm>
          <a:off x="76201" y="1"/>
          <a:ext cx="9289697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758"/>
                <a:gridCol w="1561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9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43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17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9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25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849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73351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PROJECTS/PROGRAMMES FOR 2022  AND CORRESPONDING COST AND JUSTIFICATION.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CONT……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44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List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Projects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IGF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GOG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DACF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DDF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UDG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Other Donor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Budget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Justification- What do you intend to achieve with the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programmes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/projects and how does this link to your objectives?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1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Social Sector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Provision of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educational furniture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 provide educational infrastructure and increase access and participation in education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84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Construction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of CHPs compounds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Annuruso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bye water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240,000.00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240,000.00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Strengthen efficiency and effectiveness in health service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13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Support roll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back malaria(0.5%) and HIV/AIDS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82,127.20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82,127.20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Strengthen efficiency and effectiveness in health service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76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Public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fora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 increase stakeholders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participation in local governance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Covid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19 related issues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20,000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50,000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70,000.00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Strengthen efficiency and effectiveness in health service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66584"/>
              </p:ext>
            </p:extLst>
          </p:nvPr>
        </p:nvGraphicFramePr>
        <p:xfrm>
          <a:off x="76199" y="90100"/>
          <a:ext cx="9067801" cy="6767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876"/>
                <a:gridCol w="1612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0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53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7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853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276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2186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PROJECTS/PROGRAMMES FOR 2022 AND CORRESPONDING COST AND JUSTIFICATION. CONT…… </a:t>
                      </a: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41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List all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Projects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IGF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GOG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DACF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DDF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UDG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Other Donor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Budget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Justification- What do you intend to achieve with the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programmes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/projects and how does this link to your objectives?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Infrastructure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5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Support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to community self help project(5%)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205,318.01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205,318.01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 ensure effective service delivery through provision of equipment and tools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5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Renovation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of assembly properties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 house and equip staff to deliver their service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05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Procurement of electricity poles and accessories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 provide adequate power to meet electricity needs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025418"/>
                  </a:ext>
                </a:extLst>
              </a:tr>
              <a:tr h="7705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Rehabilitation of roads in the municipality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make the roads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motorable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for easy conveyance of goods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500463"/>
                  </a:ext>
                </a:extLst>
              </a:tr>
              <a:tr h="7705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Construction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and mechanization of 4 No borehole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151,000.00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151,000.00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 provide portable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water for these communities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5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Construction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and mechanization of 6 No borehole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250,000.00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 provide portable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water for these communities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43075"/>
              </p:ext>
            </p:extLst>
          </p:nvPr>
        </p:nvGraphicFramePr>
        <p:xfrm>
          <a:off x="76201" y="76199"/>
          <a:ext cx="8991599" cy="6802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730"/>
                <a:gridCol w="1508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4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28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80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88139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PROJECTS/PROGRAMMES FOR 2022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AND CORRESPONDING COST AND JUSTIFICATION.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CONT…..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57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S/N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List all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Projects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IGF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GOG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DACF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DDF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UDG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Other Donor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Budget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Justification- What do you intend to achieve with the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programmes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/projects and how does this link to your objectives?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4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Economic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9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Implementation of one district one factory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 promote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commercial activities and improve revenue generation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83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Support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to business advisory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centre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/rural technology facility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 promote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commercial activities and improve revenue generation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5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Public education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on revenue mobilization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Improve revenue generation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1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Mechanised</a:t>
                      </a:r>
                      <a:r>
                        <a:rPr lang="en-US" sz="1200" baseline="0" dirty="0" smtClean="0"/>
                        <a:t> Agriculture (MAG)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172,948.66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172,948.66</a:t>
                      </a:r>
                    </a:p>
                    <a:p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Improve</a:t>
                      </a:r>
                      <a:r>
                        <a:rPr lang="en-US" sz="1200" baseline="0" dirty="0" smtClean="0"/>
                        <a:t> crop yield</a:t>
                      </a:r>
                      <a:endParaRPr lang="en-US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5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Support to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Planting for food and jobs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Improve</a:t>
                      </a:r>
                      <a:r>
                        <a:rPr lang="en-US" sz="1200" baseline="0" dirty="0" smtClean="0"/>
                        <a:t> crop yield</a:t>
                      </a:r>
                      <a:endParaRPr lang="en-US" sz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8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Internal management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of the assembly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452,675.90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452,675.90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Strengthen efficiency and effectiveness of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service delivery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34299"/>
              </p:ext>
            </p:extLst>
          </p:nvPr>
        </p:nvGraphicFramePr>
        <p:xfrm>
          <a:off x="105770" y="12511"/>
          <a:ext cx="9038229" cy="6845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524"/>
                <a:gridCol w="1353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0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2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74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736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925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50563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PROJECTS/PROGRAMMES FOR 2022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AND CORRESPONDING COST AND JUSTIFICATION.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 CONT…..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32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S/N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List all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Projects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IGF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GOG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DACF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DDF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UDG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Other Donor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Budget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Justification- What do you intend to achieve with the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programmes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/projects and how does this link to your objectives?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2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GOVERNANCE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National day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Celebrations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provide support to National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programmes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92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Support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to sub municipal structures (2%)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82,127.20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82,127.20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strengthen sub-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strutures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to function efficiently.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92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Support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to security services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300,00.00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300,00.00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 provide safety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and security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92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Local training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programmes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34,615.389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114,615.89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 boost the capacity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of Staff and Assembly members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6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Project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management and support to MPCU and composite Budget preparation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100,000.00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100,000.00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 support planning and budgeting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2"/>
            <a:ext cx="82296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SANITATION BUDGET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078818"/>
              </p:ext>
            </p:extLst>
          </p:nvPr>
        </p:nvGraphicFramePr>
        <p:xfrm>
          <a:off x="114300" y="631814"/>
          <a:ext cx="8823032" cy="5845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268"/>
                <a:gridCol w="6200164"/>
                <a:gridCol w="1752600"/>
              </a:tblGrid>
              <a:tr h="110344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No.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of Activity/Project</a:t>
                      </a: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SOLID WASTE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Budget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9072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Construction of Toilet facilities at </a:t>
                      </a:r>
                      <a:r>
                        <a:rPr lang="en-US" sz="2400" dirty="0" err="1" smtClean="0"/>
                        <a:t>Dwease,Agyarago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Anurosu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244,000.00</a:t>
                      </a:r>
                      <a:endParaRPr lang="en-US" sz="2400" dirty="0"/>
                    </a:p>
                  </a:txBody>
                  <a:tcPr anchor="ctr"/>
                </a:tc>
              </a:tr>
              <a:tr h="59350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Education on Environmental Sanitation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46,000.00</a:t>
                      </a:r>
                      <a:endParaRPr lang="en-US" sz="2400" dirty="0"/>
                    </a:p>
                  </a:txBody>
                  <a:tcPr anchor="ctr"/>
                </a:tc>
              </a:tr>
              <a:tr h="59350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Fumigation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284,000.00</a:t>
                      </a:r>
                    </a:p>
                  </a:txBody>
                  <a:tcPr anchor="ctr"/>
                </a:tc>
              </a:tr>
              <a:tr h="9072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Refuse</a:t>
                      </a:r>
                      <a:r>
                        <a:rPr lang="en-US" sz="2400" baseline="0" dirty="0" smtClean="0"/>
                        <a:t> Collections &amp; Disposal (Sanitation Improvement Package)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230,000.00</a:t>
                      </a:r>
                    </a:p>
                    <a:p>
                      <a:pPr algn="r"/>
                      <a:endParaRPr lang="en-US" sz="2400" dirty="0"/>
                    </a:p>
                  </a:txBody>
                  <a:tcPr anchor="ctr"/>
                </a:tc>
              </a:tr>
              <a:tr h="63675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LIQUID</a:t>
                      </a:r>
                      <a:r>
                        <a:rPr lang="en-US" sz="2400" b="1" baseline="0" dirty="0" smtClean="0"/>
                        <a:t> WASTE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anchor="ctr"/>
                </a:tc>
              </a:tr>
              <a:tr h="11034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Dislodging</a:t>
                      </a:r>
                      <a:r>
                        <a:rPr lang="en-US" sz="2400" baseline="0" dirty="0" smtClean="0"/>
                        <a:t> of Office and Residential toilets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50,000.00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>
            <a:spLocks noGrp="1"/>
          </p:cNvSpPr>
          <p:nvPr>
            <p:ph type="sldNum" idx="12"/>
          </p:nvPr>
        </p:nvSpPr>
        <p:spPr>
          <a:xfrm>
            <a:off x="724952" y="6466512"/>
            <a:ext cx="4071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sp>
        <p:nvSpPr>
          <p:cNvPr id="455" name="Google Shape;455;p56"/>
          <p:cNvSpPr txBox="1">
            <a:spLocks noGrp="1"/>
          </p:cNvSpPr>
          <p:nvPr>
            <p:ph type="title"/>
          </p:nvPr>
        </p:nvSpPr>
        <p:spPr>
          <a:xfrm>
            <a:off x="477982" y="537754"/>
            <a:ext cx="8229600" cy="91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DP </a:t>
            </a:r>
            <a:r>
              <a:rPr lang="en-US" sz="3200" b="1" dirty="0"/>
              <a:t>Supported </a:t>
            </a:r>
            <a:r>
              <a:rPr lang="en-US" sz="3200" b="1" dirty="0" smtClean="0"/>
              <a:t>Programs (MAG)</a:t>
            </a:r>
            <a:endParaRPr sz="3200" b="1" dirty="0"/>
          </a:p>
        </p:txBody>
      </p:sp>
      <p:graphicFrame>
        <p:nvGraphicFramePr>
          <p:cNvPr id="456" name="Google Shape;456;p56"/>
          <p:cNvGraphicFramePr/>
          <p:nvPr>
            <p:extLst>
              <p:ext uri="{D42A27DB-BD31-4B8C-83A1-F6EECF244321}">
                <p14:modId xmlns:p14="http://schemas.microsoft.com/office/powerpoint/2010/main" val="3572902441"/>
              </p:ext>
            </p:extLst>
          </p:nvPr>
        </p:nvGraphicFramePr>
        <p:xfrm>
          <a:off x="685800" y="1752599"/>
          <a:ext cx="8361218" cy="4495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65018"/>
                <a:gridCol w="5105400"/>
                <a:gridCol w="2590800"/>
              </a:tblGrid>
              <a:tr h="1119299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92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Name of Activity/Project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Budget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22572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 (DCAT - furnishing of office and meetings, licenses of motor bikes, allowances)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74,786.01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4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648"/>
            <a:ext cx="8382000" cy="67215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-  2022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975596"/>
              </p:ext>
            </p:extLst>
          </p:nvPr>
        </p:nvGraphicFramePr>
        <p:xfrm>
          <a:off x="76199" y="748135"/>
          <a:ext cx="8686801" cy="593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10"/>
                <a:gridCol w="3325091"/>
                <a:gridCol w="1295400"/>
                <a:gridCol w="1371600"/>
                <a:gridCol w="1905000"/>
              </a:tblGrid>
              <a:tr h="37662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 STRENGTH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130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IGF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RETIREES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8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ADMINISTRATION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45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45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PLANNING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83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WELFARE &amp; COM. DEVT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45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HEALTH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45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45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FINANCE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(REVENUE)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8454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 NUMBER OF STAFF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828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AMOUNT BUDGETED FOR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3,375,743.00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5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124"/>
            <a:ext cx="6629400" cy="609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IGF-COMPENSATION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89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555386"/>
              </p:ext>
            </p:extLst>
          </p:nvPr>
        </p:nvGraphicFramePr>
        <p:xfrm>
          <a:off x="76201" y="626722"/>
          <a:ext cx="8915399" cy="609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9"/>
                <a:gridCol w="2547108"/>
                <a:gridCol w="1590294"/>
                <a:gridCol w="2055380"/>
                <a:gridCol w="2265418"/>
              </a:tblGrid>
              <a:tr h="53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S/N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GRADE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MONTHLY SALARY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ANNUAL SALARY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Abugri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Kusasi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Refuse </a:t>
                      </a:r>
                      <a:r>
                        <a:rPr lang="en-US" sz="1600" u="none" strike="noStrike" dirty="0" err="1">
                          <a:effectLst/>
                        </a:rPr>
                        <a:t>Labourer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287.5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3,450.00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Sebastian </a:t>
                      </a:r>
                      <a:r>
                        <a:rPr lang="en-US" sz="1600" u="none" strike="noStrike" dirty="0" err="1">
                          <a:effectLst/>
                        </a:rPr>
                        <a:t>Aduko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Night watchman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3,955.20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John </a:t>
                      </a:r>
                      <a:r>
                        <a:rPr lang="en-US" sz="1600" u="none" strike="noStrike" dirty="0" err="1">
                          <a:effectLst/>
                        </a:rPr>
                        <a:t>Laar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Night watchman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323.6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3,883.20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Musah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Manprusi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Night watchman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3,883.20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Moro </a:t>
                      </a:r>
                      <a:r>
                        <a:rPr lang="en-US" sz="1600" u="none" strike="noStrike" dirty="0" err="1">
                          <a:effectLst/>
                        </a:rPr>
                        <a:t>Ayirekah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Night watchman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3,883.20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Yaw Ben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Night watchman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3,883.20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Ampofo</a:t>
                      </a:r>
                      <a:r>
                        <a:rPr lang="en-US" sz="1600" u="none" strike="noStrike" dirty="0">
                          <a:effectLst/>
                        </a:rPr>
                        <a:t> Grace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Typist Grade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3,883.20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Owusu</a:t>
                      </a:r>
                      <a:r>
                        <a:rPr lang="en-US" sz="1600" u="none" strike="noStrike" dirty="0">
                          <a:effectLst/>
                        </a:rPr>
                        <a:t> Ibrahim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Machanic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460.9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5,530.80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Abigail </a:t>
                      </a:r>
                      <a:r>
                        <a:rPr lang="en-US" sz="1600" dirty="0" err="1" smtClean="0"/>
                        <a:t>Owusu</a:t>
                      </a:r>
                      <a:endParaRPr lang="en-US" sz="16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Cook</a:t>
                      </a:r>
                      <a:endParaRPr lang="en-US" sz="16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298.70</a:t>
                      </a:r>
                      <a:endParaRPr lang="en-US" sz="16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3584.40</a:t>
                      </a:r>
                      <a:endParaRPr lang="en-US" sz="1600" dirty="0"/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Esther Boakye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cleaner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287.5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3,450.00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Mamudu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Alhassan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Refuse Labourer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287.5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3,450.00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Victor </a:t>
                      </a:r>
                      <a:r>
                        <a:rPr lang="en-US" sz="1600" u="none" strike="noStrike" dirty="0" err="1">
                          <a:effectLst/>
                        </a:rPr>
                        <a:t>Anafo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Refuse </a:t>
                      </a:r>
                      <a:r>
                        <a:rPr lang="en-US" sz="1600" u="none" strike="noStrike" dirty="0" err="1">
                          <a:effectLst/>
                        </a:rPr>
                        <a:t>Labourer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287.5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3,450.00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77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Baba Grusi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Refuse Labourer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287.5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                3,450.00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1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6400800"/>
          </a:xfrm>
        </p:spPr>
        <p:txBody>
          <a:bodyPr>
            <a:noAutofit/>
          </a:bodyPr>
          <a:lstStyle/>
          <a:p>
            <a:pPr algn="l"/>
            <a:r>
              <a:rPr lang="en-GB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Water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The </a:t>
            </a:r>
            <a:r>
              <a:rPr lang="en-GB" sz="2800" dirty="0">
                <a:solidFill>
                  <a:schemeClr val="tx1"/>
                </a:solidFill>
              </a:rPr>
              <a:t>main source of water for domestic and commercial uses are borehole and pipe born water.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</a:rPr>
              <a:t>The dam that serves the three </a:t>
            </a:r>
            <a:r>
              <a:rPr lang="en-GB" sz="2800" dirty="0">
                <a:solidFill>
                  <a:schemeClr val="tx1"/>
                </a:solidFill>
              </a:rPr>
              <a:t>A</a:t>
            </a:r>
            <a:r>
              <a:rPr lang="en-GB" sz="2800" dirty="0" smtClean="0">
                <a:solidFill>
                  <a:schemeClr val="tx1"/>
                </a:solidFill>
              </a:rPr>
              <a:t>sante </a:t>
            </a:r>
            <a:r>
              <a:rPr lang="en-GB" sz="2800" dirty="0">
                <a:solidFill>
                  <a:schemeClr val="tx1"/>
                </a:solidFill>
              </a:rPr>
              <a:t>A</a:t>
            </a:r>
            <a:r>
              <a:rPr lang="en-GB" sz="2800" dirty="0" smtClean="0">
                <a:solidFill>
                  <a:schemeClr val="tx1"/>
                </a:solidFill>
              </a:rPr>
              <a:t>kim assemblies is located in </a:t>
            </a:r>
            <a:r>
              <a:rPr lang="en-GB" sz="2800" dirty="0" err="1" smtClean="0">
                <a:solidFill>
                  <a:schemeClr val="tx1"/>
                </a:solidFill>
              </a:rPr>
              <a:t>Odumasi-Agyaerago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</a:rPr>
              <a:t>According </a:t>
            </a:r>
            <a:r>
              <a:rPr lang="en-GB" sz="2800" dirty="0">
                <a:solidFill>
                  <a:schemeClr val="tx1"/>
                </a:solidFill>
              </a:rPr>
              <a:t>to the 2010 </a:t>
            </a:r>
            <a:r>
              <a:rPr lang="en-GB" sz="2800" dirty="0" smtClean="0">
                <a:solidFill>
                  <a:schemeClr val="tx1"/>
                </a:solidFill>
              </a:rPr>
              <a:t>Population and Housing Census </a:t>
            </a:r>
            <a:r>
              <a:rPr lang="en-GB" sz="2800" dirty="0">
                <a:solidFill>
                  <a:schemeClr val="tx1"/>
                </a:solidFill>
              </a:rPr>
              <a:t>District Analytical Report, about Forty </a:t>
            </a:r>
            <a:r>
              <a:rPr lang="en-GB" sz="2800" dirty="0" smtClean="0">
                <a:solidFill>
                  <a:schemeClr val="tx1"/>
                </a:solidFill>
              </a:rPr>
              <a:t>Nine (49%) </a:t>
            </a:r>
            <a:r>
              <a:rPr lang="en-GB" sz="2800" dirty="0">
                <a:solidFill>
                  <a:schemeClr val="tx1"/>
                </a:solidFill>
              </a:rPr>
              <a:t>of the rural </a:t>
            </a:r>
            <a:r>
              <a:rPr lang="en-GB" sz="2800" dirty="0" smtClean="0">
                <a:solidFill>
                  <a:schemeClr val="tx1"/>
                </a:solidFill>
              </a:rPr>
              <a:t>household depend on borehole water for drinking, cooking and other household chores. </a:t>
            </a:r>
          </a:p>
          <a:p>
            <a:pPr algn="just"/>
            <a:endParaRPr lang="en-GB" sz="2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</a:rPr>
              <a:t>Other </a:t>
            </a:r>
            <a:r>
              <a:rPr lang="en-GB" sz="2800" dirty="0">
                <a:solidFill>
                  <a:schemeClr val="tx1"/>
                </a:solidFill>
              </a:rPr>
              <a:t>sources include rain water, dug well, </a:t>
            </a:r>
            <a:r>
              <a:rPr lang="en-GB" sz="2800" dirty="0" smtClean="0">
                <a:solidFill>
                  <a:schemeClr val="tx1"/>
                </a:solidFill>
              </a:rPr>
              <a:t>rivers, streams </a:t>
            </a:r>
            <a:r>
              <a:rPr lang="en-GB" sz="2800" dirty="0">
                <a:solidFill>
                  <a:schemeClr val="tx1"/>
                </a:solidFill>
              </a:rPr>
              <a:t>etc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tx1"/>
              </a:solidFill>
            </a:endParaRPr>
          </a:p>
          <a:p>
            <a:pPr algn="just"/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124"/>
            <a:ext cx="6629400" cy="609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IGF-COMPENSATION </a:t>
            </a:r>
            <a:r>
              <a:rPr lang="en-US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90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440887"/>
              </p:ext>
            </p:extLst>
          </p:nvPr>
        </p:nvGraphicFramePr>
        <p:xfrm>
          <a:off x="76201" y="626721"/>
          <a:ext cx="8915399" cy="6114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9"/>
                <a:gridCol w="2133600"/>
                <a:gridCol w="2133600"/>
                <a:gridCol w="1925582"/>
                <a:gridCol w="2265418"/>
              </a:tblGrid>
              <a:tr h="518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S/N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GRADE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MONTHLY SALARY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ANNUAL SALARY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err="1" smtClean="0">
                          <a:effectLst/>
                          <a:latin typeface="+mn-lt"/>
                        </a:rPr>
                        <a:t>Nasiru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Abulai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Night watchman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322.1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                              3,865.20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Nyarko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Ernest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welder/fabricator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338.7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                              4,064.40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Adwoa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Ataa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cleaner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298.7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                              3,584.40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Vivian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Owusu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  <a:latin typeface="+mn-lt"/>
                        </a:rPr>
                        <a:t>Banahene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cleaner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298.7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                              3,584.40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+mn-lt"/>
                        </a:rPr>
                        <a:t>Abubakar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Sadiq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+mn-lt"/>
                        </a:rPr>
                        <a:t>Watchman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latin typeface="+mn-lt"/>
                        </a:rPr>
                        <a:t>298.70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latin typeface="+mn-lt"/>
                        </a:rPr>
                        <a:t>3584.40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Kwaku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Frimpong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Watchman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298.70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3584.40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Osei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Francisca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cleaner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313.7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                              3,764.40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7387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+mn-lt"/>
                        </a:rPr>
                        <a:t>Peter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Akomisah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+mn-lt"/>
                        </a:rPr>
                        <a:t>Labourer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latin typeface="+mn-lt"/>
                        </a:rPr>
                        <a:t>313,70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strike="noStrike" dirty="0" smtClean="0">
                          <a:effectLst/>
                          <a:latin typeface="+mn-lt"/>
                        </a:rPr>
                        <a:t>3,764.40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Moro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Abdulai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Night watchman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298.7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                              3,584.40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9720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Richard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Adu-Obeng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Store keeper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600" b="0" u="none" strike="noStrike" dirty="0" smtClean="0">
                          <a:effectLst/>
                          <a:latin typeface="+mn-lt"/>
                        </a:rPr>
                        <a:t>                </a:t>
                      </a:r>
                      <a:r>
                        <a:rPr lang="en-US" sz="1600" b="0" u="none" strike="noStrike" dirty="0">
                          <a:effectLst/>
                          <a:latin typeface="+mn-lt"/>
                        </a:rPr>
                        <a:t>500.00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 smtClean="0">
                          <a:effectLst/>
                          <a:latin typeface="+mn-lt"/>
                        </a:rPr>
                        <a:t>6,000.00                                         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776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Vincent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Sackey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Ass.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Dev’t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Planning officer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 smtClean="0">
                          <a:effectLst/>
                          <a:latin typeface="+mn-lt"/>
                        </a:rPr>
                        <a:t>6,000.00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Joyce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Obeng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House Cleaner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3596.40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4724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8,234.10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98,713.20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400800" cy="533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198648"/>
              </p:ext>
            </p:extLst>
          </p:nvPr>
        </p:nvGraphicFramePr>
        <p:xfrm>
          <a:off x="76201" y="990601"/>
          <a:ext cx="8991599" cy="5730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082"/>
                <a:gridCol w="2028386"/>
                <a:gridCol w="831156"/>
                <a:gridCol w="1586753"/>
                <a:gridCol w="879823"/>
                <a:gridCol w="1447800"/>
                <a:gridCol w="1752599"/>
              </a:tblGrid>
              <a:tr h="1458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S/N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NAME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STAFF 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CURRENT GRADE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MONTHLY BASIC SALARY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DATE OF APPOINTMENT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DATE OF RETIREMENT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76389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Stephen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Obeng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33151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Yard Foreman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2,044.54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Sept, 1985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March, 2022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77232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Opoku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Boahen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104678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Transport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Officer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1,786.61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Jan, 1996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August, 2022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812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Kennedy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Adjabeng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110583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Accounts technician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1,342.78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July, 1995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March, 2022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812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Felix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Abaka-Quansah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22398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Chief Tech Engineer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3,390.20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Sept, 1991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May, 2022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11164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Braimah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Issifu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65643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Watcman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865.42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Sept, 1982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Sept, 1982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715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Arial Black" pitchFamily="34" charset="0"/>
              </a:rPr>
              <a:t>               Thank You</a:t>
            </a:r>
          </a:p>
        </p:txBody>
      </p:sp>
      <p:pic>
        <p:nvPicPr>
          <p:cNvPr id="29699" name="Picture 5" descr="ghana_flag_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36312"/>
            <a:ext cx="6781800" cy="488348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D3C2-A472-4BA3-88D7-833F7D0C5725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0198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itchFamily="34" charset="0"/>
              </a:rPr>
              <a:t>End of Presentation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443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62355</TotalTime>
  <Words>6952</Words>
  <Application>Microsoft Office PowerPoint</Application>
  <PresentationFormat>On-screen Show (4:3)</PresentationFormat>
  <Paragraphs>2692</Paragraphs>
  <Slides>92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3" baseType="lpstr">
      <vt:lpstr>Arial Unicode MS</vt:lpstr>
      <vt:lpstr>Algerian</vt:lpstr>
      <vt:lpstr>Arial</vt:lpstr>
      <vt:lpstr>Arial Black</vt:lpstr>
      <vt:lpstr>Arial Narrow</vt:lpstr>
      <vt:lpstr>Calibri</vt:lpstr>
      <vt:lpstr>Century Gothic</vt:lpstr>
      <vt:lpstr>Tahoma</vt:lpstr>
      <vt:lpstr>Times New Roman</vt:lpstr>
      <vt:lpstr>Wingdings</vt:lpstr>
      <vt:lpstr>Office Theme</vt:lpstr>
      <vt:lpstr>PowerPoint Presentation</vt:lpstr>
      <vt:lpstr> INTRODUCTION OF THE MUNICIPAL ASSEMBLY </vt:lpstr>
      <vt:lpstr>PowerPoint Presentation</vt:lpstr>
      <vt:lpstr>PowerPoint Presentation</vt:lpstr>
      <vt:lpstr>PowerPoint Presentation</vt:lpstr>
      <vt:lpstr>PowerPoint Presentation</vt:lpstr>
      <vt:lpstr>Top 10 Causes of Admissions half year 2021 </vt:lpstr>
      <vt:lpstr>Covid – 19 Pandemic 2020 to 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PERFORMANCE-REVENUE</vt:lpstr>
      <vt:lpstr>FINANCIAL PERFORMANCE-EXPENDITURE</vt:lpstr>
      <vt:lpstr>FINANCIAL PERFORMANCE-REVENUE</vt:lpstr>
      <vt:lpstr>FINANCIAL PERFORMANCE-EXPENDITURE</vt:lpstr>
      <vt:lpstr>FINANCIAL PERFORMANCE-EXPENDITURE </vt:lpstr>
      <vt:lpstr>PowerPoint Presentation</vt:lpstr>
      <vt:lpstr>KEY ACHIEVEMENTS (2021)</vt:lpstr>
      <vt:lpstr>KEY ACHIEVEMENTS (2021). Cont….</vt:lpstr>
      <vt:lpstr>KEY ACHIEVEMENTS (2021). Cont….</vt:lpstr>
      <vt:lpstr>KEY ACHIEVEMENTS (2021). Cont….</vt:lpstr>
      <vt:lpstr>2021 KEY ACHIEVEMENTS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Outcome Indicators and Targets  </vt:lpstr>
      <vt:lpstr>Policy Outcome Indicators and Targets. Cont…  </vt:lpstr>
      <vt:lpstr>Policy Outcome Indicators and Targets. Cont….  </vt:lpstr>
      <vt:lpstr>Policy Outcome Indicators and Targets. Cont….  </vt:lpstr>
      <vt:lpstr>Policy Outcome Indicators and Targets. Cont…  </vt:lpstr>
      <vt:lpstr>PowerPoint Presentation</vt:lpstr>
      <vt:lpstr>PowerPoint Presentation</vt:lpstr>
      <vt:lpstr>PowerPoint Presentation</vt:lpstr>
      <vt:lpstr>PowerPoint Presentation</vt:lpstr>
      <vt:lpstr>2021 BUDGET PROGRAMME PERFORMANCE </vt:lpstr>
      <vt:lpstr>2021 KEY PROJECTS AND PROGRAMMES FROM ALL SOURCES</vt:lpstr>
      <vt:lpstr>2021 KEY PROJECTS AND PROGRAMMES FROM ALL SOURCES cont.</vt:lpstr>
      <vt:lpstr>Sanitation Budget Performance</vt:lpstr>
      <vt:lpstr>DP Supported Programmes </vt:lpstr>
      <vt:lpstr>Government Flagship Projects/Programmes (Assembly’s Contribution)</vt:lpstr>
      <vt:lpstr>Government Flagship Projects/Programmes (Assembly’s Contribution)</vt:lpstr>
      <vt:lpstr>PowerPoint Presentation</vt:lpstr>
      <vt:lpstr>MMDA Adopted Policy Objectives for 2022</vt:lpstr>
      <vt:lpstr>MMDA Adopted Policy Objectives for 2022. cont…..</vt:lpstr>
      <vt:lpstr> POLICY OUTCOME INDICATORS AND TARGETS </vt:lpstr>
      <vt:lpstr> POLICY OUTCOME INDICATORS AND TARGETS. Cont….. </vt:lpstr>
      <vt:lpstr> POLICY OUTCOME INDICATORS AND TARGETS. Cont…… </vt:lpstr>
      <vt:lpstr> POLICY OUTCOME INDICATORS AND TARGETS. Cont….. </vt:lpstr>
      <vt:lpstr>EXPENDITURE BY BUDGET PROGRAMME AND ECONOMIC CLASSIFICATION – ALL FUNDING SOURCES</vt:lpstr>
      <vt:lpstr>PowerPoint Presentation</vt:lpstr>
      <vt:lpstr>PowerPoint Presentation</vt:lpstr>
      <vt:lpstr>PowerPoint Presentation</vt:lpstr>
      <vt:lpstr>PowerPoint Presentation</vt:lpstr>
      <vt:lpstr>2022 EXPENDITURE BY BUDGET PROGRAMME, PROJECTS  AND ECONOMIC CLASSIFICATION </vt:lpstr>
      <vt:lpstr>2022 EXPENDITURE BY BUDGET PROGRAMME, PROJECTS AND ECONOMIC CLASSIFICATION. Cont…. </vt:lpstr>
      <vt:lpstr>2022 EXPENDITURE BY BUDGET PROGRAMME, PROJECTS  AND ECONOMIC CLASSIFICATION . Cont….</vt:lpstr>
      <vt:lpstr>2022 EXPENDITURE BY BUDGET PROGRAMME, PROJECTS  AND ECONOMIC CLASSIFICATION. Cont…</vt:lpstr>
      <vt:lpstr>2022 EXPENDITURE BY BUDGET PROGRAMME, PROJECTS  AND ECONOMIC CLASSIFICATION. Cont….</vt:lpstr>
      <vt:lpstr>PowerPoint Presentation</vt:lpstr>
      <vt:lpstr>Government Flagship Projects/Programmes (Assembly’s Support)</vt:lpstr>
      <vt:lpstr>PowerPoint Presentation</vt:lpstr>
      <vt:lpstr>SUMMARY OF EXPENDITURE BUDGET BY DEPARTMENT, ITEM AND FUNDING SOURCE-2022</vt:lpstr>
      <vt:lpstr>SUMMARY OF EXPENDITURE BUDGET BY DEPARTMENT, ITEM AND FUNDING SOURCE-2022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SANITATION BUDGET</vt:lpstr>
      <vt:lpstr> DP Supported Programs (MAG)</vt:lpstr>
      <vt:lpstr>COMPENSATION OF EMPLOYEES -  2022</vt:lpstr>
      <vt:lpstr>IGF-COMPENSATION</vt:lpstr>
      <vt:lpstr>IGF-COMPENSATION cont……</vt:lpstr>
      <vt:lpstr>RETIREES</vt:lpstr>
      <vt:lpstr>             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Osei Antwi</dc:creator>
  <cp:lastModifiedBy>AACMA</cp:lastModifiedBy>
  <cp:revision>2290</cp:revision>
  <cp:lastPrinted>2020-10-06T21:24:00Z</cp:lastPrinted>
  <dcterms:created xsi:type="dcterms:W3CDTF">2014-08-08T13:29:13Z</dcterms:created>
  <dcterms:modified xsi:type="dcterms:W3CDTF">2021-11-01T05:44:59Z</dcterms:modified>
</cp:coreProperties>
</file>